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49440" y="4754880"/>
            <a:ext cx="76200" cy="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025640" y="4873212"/>
            <a:ext cx="76200" cy="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01840" y="4983480"/>
            <a:ext cx="76200" cy="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78040" y="5078169"/>
            <a:ext cx="76200" cy="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254240" y="5150827"/>
            <a:ext cx="76200" cy="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30440" y="5196501"/>
            <a:ext cx="76200" cy="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06640" y="5212080"/>
            <a:ext cx="76200" cy="-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82840" y="5196501"/>
            <a:ext cx="76200" cy="-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559040" y="5150827"/>
            <a:ext cx="76200" cy="-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35240" y="5078169"/>
            <a:ext cx="76200" cy="-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11440" y="4983480"/>
            <a:ext cx="76200" cy="-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787640" y="4873212"/>
            <a:ext cx="76200" cy="-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863840" y="4754880"/>
            <a:ext cx="76200" cy="-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40040" y="4636548"/>
            <a:ext cx="76200" cy="-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16240" y="4526280"/>
            <a:ext cx="76200" cy="-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92440" y="4431591"/>
            <a:ext cx="76200" cy="-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68640" y="4358933"/>
            <a:ext cx="76200" cy="-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44840" y="4313259"/>
            <a:ext cx="76200" cy="-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321040" y="4297680"/>
            <a:ext cx="76200" cy="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397240" y="4313259"/>
            <a:ext cx="76200" cy="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473440" y="4358933"/>
            <a:ext cx="76200" cy="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549640" y="4431591"/>
            <a:ext cx="76200" cy="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625840" y="4526280"/>
            <a:ext cx="76200" cy="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702040" y="4636548"/>
            <a:ext cx="76200" cy="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778240" y="4754880"/>
            <a:ext cx="76200" cy="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854440" y="4873212"/>
            <a:ext cx="76200" cy="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930640" y="4983480"/>
            <a:ext cx="76200" cy="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006840" y="5078169"/>
            <a:ext cx="76200" cy="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083040" y="5150827"/>
            <a:ext cx="76200" cy="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59240" y="5196501"/>
            <a:ext cx="76200" cy="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235440" y="5212080"/>
            <a:ext cx="76200" cy="-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311640" y="5196501"/>
            <a:ext cx="76200" cy="-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387840" y="5150827"/>
            <a:ext cx="76200" cy="-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464040" y="5078169"/>
            <a:ext cx="76200" cy="-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540240" y="4983480"/>
            <a:ext cx="76200" cy="-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616440" y="4873212"/>
            <a:ext cx="76200" cy="-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692640" y="4754880"/>
            <a:ext cx="76200" cy="-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768840" y="4636548"/>
            <a:ext cx="76200" cy="-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845040" y="4526280"/>
            <a:ext cx="76200" cy="-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921240" y="4431591"/>
            <a:ext cx="76200" cy="-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997440" y="4358933"/>
            <a:ext cx="76200" cy="-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0073640" y="4313259"/>
            <a:ext cx="76200" cy="-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49840" y="4297680"/>
            <a:ext cx="76200" cy="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226040" y="4313259"/>
            <a:ext cx="76200" cy="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02240" y="4358933"/>
            <a:ext cx="76200" cy="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378440" y="4431591"/>
            <a:ext cx="76200" cy="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454640" y="4526280"/>
            <a:ext cx="76200" cy="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530840" y="4636548"/>
            <a:ext cx="76200" cy="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0607040" y="4754880"/>
            <a:ext cx="76200" cy="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0683240" y="4873212"/>
            <a:ext cx="76200" cy="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0759440" y="4983480"/>
            <a:ext cx="76200" cy="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0835640" y="5078169"/>
            <a:ext cx="76200" cy="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0911840" y="5150827"/>
            <a:ext cx="76200" cy="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10988040" y="5196501"/>
            <a:ext cx="76200" cy="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1064240" y="5212080"/>
            <a:ext cx="76200" cy="-1557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1140440" y="5196501"/>
            <a:ext cx="76200" cy="-45674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1216640" y="5150827"/>
            <a:ext cx="76200" cy="-7265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1292840" y="5078169"/>
            <a:ext cx="76200" cy="-94689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1369040" y="4983480"/>
            <a:ext cx="76200" cy="-110268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1445240" y="4873212"/>
            <a:ext cx="76200" cy="-118332"/>
          </a:xfrm>
          <a:prstGeom prst="line">
            <a:avLst/>
          </a:prstGeom>
          <a:noFill/>
          <a:ln w="25400">
            <a:solidFill>
              <a:srgbClr val="2EC4B6">
                <a:alpha val="65000"/>
              </a:srgbClr>
            </a:solidFill>
            <a:prstDash val="solid"/>
          </a:ln>
        </p:spPr>
      </p:sp>
      <p:pic>
        <p:nvPicPr>
          <p:cNvPr id="62" name="Image 0" descr="/home/claude/pptx_build/icons/compass_FFD23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731520"/>
            <a:ext cx="502920" cy="502920"/>
          </a:xfrm>
          <a:prstGeom prst="rect">
            <a:avLst/>
          </a:prstGeom>
        </p:spPr>
      </p:pic>
      <p:sp>
        <p:nvSpPr>
          <p:cNvPr id="63" name="Text 60"/>
          <p:cNvSpPr/>
          <p:nvPr/>
        </p:nvSpPr>
        <p:spPr>
          <a:xfrm>
            <a:off x="822960" y="210312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GYRO</a:t>
            </a:r>
            <a:endParaRPr lang="en-US" sz="4600" dirty="0"/>
          </a:p>
        </p:txBody>
      </p:sp>
      <p:sp>
        <p:nvSpPr>
          <p:cNvPr id="64" name="Text 61"/>
          <p:cNvSpPr/>
          <p:nvPr/>
        </p:nvSpPr>
        <p:spPr>
          <a:xfrm>
            <a:off x="822960" y="278892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EC4B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 A NUTSHELL</a:t>
            </a:r>
            <a:endParaRPr lang="en-US" sz="4600" dirty="0"/>
          </a:p>
        </p:txBody>
      </p:sp>
      <p:sp>
        <p:nvSpPr>
          <p:cNvPr id="65" name="Shape 62"/>
          <p:cNvSpPr/>
          <p:nvPr/>
        </p:nvSpPr>
        <p:spPr>
          <a:xfrm>
            <a:off x="868680" y="3657600"/>
            <a:ext cx="1280160" cy="54864"/>
          </a:xfrm>
          <a:prstGeom prst="rect">
            <a:avLst/>
          </a:prstGeom>
          <a:solidFill>
            <a:srgbClr val="FFD23F"/>
          </a:solidFill>
          <a:ln/>
        </p:spPr>
      </p:sp>
      <p:sp>
        <p:nvSpPr>
          <p:cNvPr id="66" name="Text 63"/>
          <p:cNvSpPr/>
          <p:nvPr/>
        </p:nvSpPr>
        <p:spPr>
          <a:xfrm>
            <a:off x="822960" y="3840480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9CF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Bias, theta, and the theory that makes both worth knowing</a:t>
            </a:r>
            <a:endParaRPr lang="en-US" sz="1700" dirty="0"/>
          </a:p>
        </p:txBody>
      </p:sp>
      <p:sp>
        <p:nvSpPr>
          <p:cNvPr id="67" name="Text 64"/>
          <p:cNvSpPr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Roger Clement  •  KIPR Robotics Education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It Measures Speed, Not Angle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gyro_z() returns angular velocity — how fast the robot is turning right now, not how far it has turned.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120640" cy="3611880"/>
          </a:xfrm>
          <a:prstGeom prst="roundRect">
            <a:avLst>
              <a:gd name="adj" fmla="val 1519"/>
            </a:avLst>
          </a:prstGeom>
          <a:solidFill>
            <a:srgbClr val="F5F6F8"/>
          </a:solidFill>
          <a:ln/>
        </p:spPr>
      </p:sp>
      <p:pic>
        <p:nvPicPr>
          <p:cNvPr id="5" name="Image 0" descr="/home/claude/pptx_build/icons/wave_2EC4B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214884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2267712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raw signal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68680" y="2788920"/>
            <a:ext cx="45720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stationary sensor should read zero degrees/second.</a:t>
            </a:r>
            <a:endParaRPr lang="en-US" sz="130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faster produces a bigger reading, in either direction.</a:t>
            </a:r>
            <a:endParaRPr lang="en-US" sz="130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reading is a rate — angle only appears once you accumulate it over time.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897880" y="1874520"/>
            <a:ext cx="5742432" cy="3611880"/>
          </a:xfrm>
          <a:prstGeom prst="roundRect">
            <a:avLst>
              <a:gd name="adj" fmla="val 1519"/>
            </a:avLst>
          </a:prstGeom>
          <a:solidFill>
            <a:srgbClr val="1B1F3B"/>
          </a:solidFill>
          <a:ln/>
        </p:spPr>
      </p:sp>
      <p:sp>
        <p:nvSpPr>
          <p:cNvPr id="9" name="Text 6"/>
          <p:cNvSpPr/>
          <p:nvPr/>
        </p:nvSpPr>
        <p:spPr>
          <a:xfrm>
            <a:off x="6217920" y="21031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one-line theory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217920" y="260604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angle  =  ∫ (angular velocity) dt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6217920" y="32461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C9CF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code, that integral is just a running sum, sampled every loop: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17920" y="3749040"/>
            <a:ext cx="5074920" cy="1508760"/>
          </a:xfrm>
          <a:prstGeom prst="roundRect">
            <a:avLst>
              <a:gd name="adj" fmla="val 2424"/>
            </a:avLst>
          </a:prstGeom>
          <a:solidFill>
            <a:srgbClr val="262B4D"/>
          </a:solidFill>
          <a:ln/>
        </p:spPr>
      </p:sp>
      <p:sp>
        <p:nvSpPr>
          <p:cNvPr id="13" name="Text 10"/>
          <p:cNvSpPr/>
          <p:nvPr/>
        </p:nvSpPr>
        <p:spPr>
          <a:xfrm>
            <a:off x="6400800" y="39319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EC4B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theta += gyro_z() - bias;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400800" y="44348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runs once per control-loop tick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698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Bias: the Zero That Isn't Quite Zero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gyro has a small, constant offset baked into its “at rest” reading — bias is how you measure and remove it.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6035040" cy="3657600"/>
          </a:xfrm>
          <a:prstGeom prst="roundRect">
            <a:avLst>
              <a:gd name="adj" fmla="val 1500"/>
            </a:avLst>
          </a:prstGeom>
          <a:solidFill>
            <a:srgbClr val="1B1F3B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103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EC4B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compute_bias(int samples) {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22960" y="2514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long total = 0;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2296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for (i = 0; i &lt; samples; i++) {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22960" y="3246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total += gyro_z();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22960" y="3611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msleep(5);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22960" y="3977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22960" y="43434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return total / samples;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822960" y="4709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22960" y="5166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 sits motionless; average several readings to cancel out sensor noise.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812280" y="1874520"/>
            <a:ext cx="4828032" cy="3657600"/>
          </a:xfrm>
          <a:prstGeom prst="roundRect">
            <a:avLst>
              <a:gd name="adj" fmla="val 1500"/>
            </a:avLst>
          </a:prstGeom>
          <a:solidFill>
            <a:srgbClr val="F5F6F8"/>
          </a:solidFill>
          <a:ln/>
        </p:spPr>
      </p:sp>
      <p:pic>
        <p:nvPicPr>
          <p:cNvPr id="15" name="Image 0" descr="/home/claude/pptx_build/icons/balance_2EC4B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0" y="2103120"/>
            <a:ext cx="502920" cy="50292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7772400" y="2212848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7132320" y="2743200"/>
            <a:ext cx="429768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 bias, and a “straight” drive slowly curves — the offset accumulates every single loop tick.</a:t>
            </a:r>
            <a:endParaRPr lang="en-US" sz="125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 has no dependency on distance or ticks, so it's always calibrated first, before anything else.</a:t>
            </a:r>
            <a:endParaRPr lang="en-US" sz="125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Recalibrate per run: temperature and orientation can shift bias slightly between matches.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698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Theta: the Running Memory of Heading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theta is the accumulated turn since a drive or turn began — the whole reason bias-corrected readings are worth summing.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92608" cy="292608"/>
          </a:xfrm>
          <a:prstGeom prst="ellipse">
            <a:avLst/>
          </a:prstGeom>
          <a:solidFill>
            <a:srgbClr val="2EC4B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90195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51560" y="1874520"/>
            <a:ext cx="41148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at zero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349240" y="1874520"/>
            <a:ext cx="5897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theta = 0 the moment a maneuver begins — it only tracks drift since then, not absolute compass heading.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770632"/>
            <a:ext cx="10698480" cy="0"/>
          </a:xfrm>
          <a:prstGeom prst="line">
            <a:avLst/>
          </a:prstGeom>
          <a:noFill/>
          <a:ln w="12700">
            <a:solidFill>
              <a:srgbClr val="E7E9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944368"/>
            <a:ext cx="292608" cy="292608"/>
          </a:xfrm>
          <a:prstGeom prst="ellipse">
            <a:avLst/>
          </a:prstGeom>
          <a:solidFill>
            <a:srgbClr val="2EC4B6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9260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51560" y="2898648"/>
            <a:ext cx="41148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the bias-corrected rate each tick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349240" y="2898648"/>
            <a:ext cx="5897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theta += gyro_z() - bias; every loop, so small errors are caught before they compound.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794760"/>
            <a:ext cx="10698480" cy="0"/>
          </a:xfrm>
          <a:prstGeom prst="line">
            <a:avLst/>
          </a:prstGeom>
          <a:noFill/>
          <a:ln w="12700">
            <a:solidFill>
              <a:srgbClr val="E7E9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3968496"/>
            <a:ext cx="292608" cy="292608"/>
          </a:xfrm>
          <a:prstGeom prst="ellipse">
            <a:avLst/>
          </a:prstGeom>
          <a:solidFill>
            <a:srgbClr val="2EC4B6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3950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51560" y="3922776"/>
            <a:ext cx="41148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theta into a steering correction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349240" y="3922776"/>
            <a:ext cx="5897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correction = (speed * theta) / 12000; nudges one wheel faster, one slower, proportional to how far off-heading the robot has drifted.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818888"/>
            <a:ext cx="10698480" cy="0"/>
          </a:xfrm>
          <a:prstGeom prst="line">
            <a:avLst/>
          </a:prstGeom>
          <a:noFill/>
          <a:ln w="12700">
            <a:solidFill>
              <a:srgbClr val="E7E9E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4992624"/>
            <a:ext cx="292608" cy="292608"/>
          </a:xfrm>
          <a:prstGeom prst="ellipse">
            <a:avLst/>
          </a:prstGeom>
          <a:solidFill>
            <a:srgbClr val="2EC4B6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497433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51560" y="4946904"/>
            <a:ext cx="41148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 it at the next maneuver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4946904"/>
            <a:ext cx="58978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fresh drive() or turn() call starts theta over — it isn't a global position, just a local heading memory.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1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Putting It Together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CF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calibration steps, one running variable, and a straight line stays straight.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262B4D"/>
          </a:solidFill>
          <a:ln/>
        </p:spPr>
      </p:sp>
      <p:sp>
        <p:nvSpPr>
          <p:cNvPr id="5" name="Shape 3"/>
          <p:cNvSpPr/>
          <p:nvPr/>
        </p:nvSpPr>
        <p:spPr>
          <a:xfrm>
            <a:off x="1440180" y="2377440"/>
            <a:ext cx="731520" cy="731520"/>
          </a:xfrm>
          <a:prstGeom prst="ellipse">
            <a:avLst/>
          </a:prstGeom>
          <a:solidFill>
            <a:srgbClr val="2EC4B6"/>
          </a:solidFill>
          <a:ln/>
        </p:spPr>
      </p:sp>
      <p:pic>
        <p:nvPicPr>
          <p:cNvPr id="6" name="Image 0" descr="/home/claude/pptx_build/icons/balanc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6484" y="2523744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3337560"/>
            <a:ext cx="2295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Calibrate bias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388620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 still, average gyro_z() to find the true zero.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081528" y="3474720"/>
            <a:ext cx="2377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3337560" y="21031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262B4D"/>
          </a:solidFill>
          <a:ln/>
        </p:spPr>
      </p:sp>
      <p:sp>
        <p:nvSpPr>
          <p:cNvPr id="11" name="Shape 8"/>
          <p:cNvSpPr/>
          <p:nvPr/>
        </p:nvSpPr>
        <p:spPr>
          <a:xfrm>
            <a:off x="4229100" y="2377440"/>
            <a:ext cx="731520" cy="731520"/>
          </a:xfrm>
          <a:prstGeom prst="ellipse">
            <a:avLst/>
          </a:prstGeom>
          <a:solidFill>
            <a:srgbClr val="2EC4B6"/>
          </a:solidFill>
          <a:ln/>
        </p:spPr>
      </p:sp>
      <p:pic>
        <p:nvPicPr>
          <p:cNvPr id="12" name="Image 1" descr="/home/claude/pptx_build/icons/wave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404" y="2523744"/>
            <a:ext cx="438912" cy="4389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47288" y="3337560"/>
            <a:ext cx="2295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rate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3474720" y="388620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loop tick, sample gyro_z() minus bias.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5870448" y="3474720"/>
            <a:ext cx="2377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Shape 12"/>
          <p:cNvSpPr/>
          <p:nvPr/>
        </p:nvSpPr>
        <p:spPr>
          <a:xfrm>
            <a:off x="6126480" y="21031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262B4D"/>
          </a:solidFill>
          <a:ln/>
        </p:spPr>
      </p:sp>
      <p:sp>
        <p:nvSpPr>
          <p:cNvPr id="17" name="Shape 13"/>
          <p:cNvSpPr/>
          <p:nvPr/>
        </p:nvSpPr>
        <p:spPr>
          <a:xfrm>
            <a:off x="7018020" y="2377440"/>
            <a:ext cx="731520" cy="731520"/>
          </a:xfrm>
          <a:prstGeom prst="ellipse">
            <a:avLst/>
          </a:prstGeom>
          <a:solidFill>
            <a:srgbClr val="2EC4B6"/>
          </a:solidFill>
          <a:ln/>
        </p:spPr>
      </p:sp>
      <p:pic>
        <p:nvPicPr>
          <p:cNvPr id="18" name="Image 2" descr="/home/claude/pptx_build/icons/ruler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324" y="2523744"/>
            <a:ext cx="438912" cy="43891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236208" y="3337560"/>
            <a:ext cx="2295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Accumulate theta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6263640" y="388620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 the corrected rate into a running heading drift.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8659368" y="3474720"/>
            <a:ext cx="2377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2" name="Shape 17"/>
          <p:cNvSpPr/>
          <p:nvPr/>
        </p:nvSpPr>
        <p:spPr>
          <a:xfrm>
            <a:off x="8915400" y="21031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262B4D"/>
          </a:solidFill>
          <a:ln/>
        </p:spPr>
      </p:sp>
      <p:sp>
        <p:nvSpPr>
          <p:cNvPr id="23" name="Shape 18"/>
          <p:cNvSpPr/>
          <p:nvPr/>
        </p:nvSpPr>
        <p:spPr>
          <a:xfrm>
            <a:off x="9806940" y="2377440"/>
            <a:ext cx="731520" cy="731520"/>
          </a:xfrm>
          <a:prstGeom prst="ellipse">
            <a:avLst/>
          </a:prstGeom>
          <a:solidFill>
            <a:srgbClr val="FFD23F"/>
          </a:solidFill>
          <a:ln/>
        </p:spPr>
      </p:sp>
      <p:pic>
        <p:nvPicPr>
          <p:cNvPr id="24" name="Image 3" descr="/home/claude/pptx_build/icons/drift_1B1F3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3244" y="2523744"/>
            <a:ext cx="438912" cy="43891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025128" y="3337560"/>
            <a:ext cx="22951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and repeat</a:t>
            </a:r>
            <a:endParaRPr lang="en-US" sz="1400" dirty="0"/>
          </a:p>
        </p:txBody>
      </p:sp>
      <p:sp>
        <p:nvSpPr>
          <p:cNvPr id="26" name="Text 20"/>
          <p:cNvSpPr/>
          <p:nvPr/>
        </p:nvSpPr>
        <p:spPr>
          <a:xfrm>
            <a:off x="9052560" y="388620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 proportional to theta; reset theta on the next maneuver.</a:t>
            </a:r>
            <a:endParaRPr lang="en-US" sz="1150" dirty="0"/>
          </a:p>
        </p:txBody>
      </p:sp>
      <p:sp>
        <p:nvSpPr>
          <p:cNvPr id="27" name="Text 21"/>
          <p:cNvSpPr/>
          <p:nvPr/>
        </p:nvSpPr>
        <p:spPr>
          <a:xfrm>
            <a:off x="548640" y="57150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EB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 the order — TPI before bias, or drive before either — and every downstream number inherits the error.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2026-07-15T22:20:36Z</dcterms:created>
  <dcterms:modified xsi:type="dcterms:W3CDTF">2026-07-15T22:20:36Z</dcterms:modified>
</cp:coreProperties>
</file>