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hE2tjN/J6dzBFQ3qCPzg6OvOH4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5BC2DC4-B130-4788-938B-D145664F19A3}">
  <a:tblStyle styleId="{A5BC2DC4-B130-4788-938B-D145664F19A3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customschemas.google.com/relationships/presentationmetadata" Target="meta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Set the frame: this is not a tools class. AI is entering every field, and the goal is a way of thinking, not a particular chatbot.</a:t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0" name="Google Shape;22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Deliver slowly. 'Robotics is the vehicle.' — pause — 'AI literacy is the destination.' Let it sit before moving on.</a:t>
            </a:r>
            <a:endParaRPr/>
          </a:p>
        </p:txBody>
      </p:sp>
      <p:sp>
        <p:nvSpPr>
          <p:cNvPr id="221" name="Google Shape;22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takeaway. These ten skills are the real curriculum. AI literacy is the natural result of teaching them well — through robotics.</a:t>
            </a:r>
            <a:endParaRPr/>
          </a:p>
        </p:txBody>
      </p:sp>
      <p:sp>
        <p:nvSpPr>
          <p:cNvPr id="229" name="Google Shape;229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" name="Google Shape;2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Read the definition, then land the note: the bar is not building AI. The bar is engaging, creating, managing, designing, and evaluating it.</a:t>
            </a:r>
            <a:endParaRPr/>
          </a:p>
        </p:txBody>
      </p:sp>
      <p:sp>
        <p:nvSpPr>
          <p:cNvPr id="23" name="Google Shape;23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This is the map for the rest of the talk. Four domains, increasing in depth left to right. We'll show what each looks like in a real classroom next.</a:t>
            </a:r>
            <a:endParaRPr/>
          </a:p>
        </p:txBody>
      </p:sp>
      <p:sp>
        <p:nvSpPr>
          <p:cNvPr id="38" name="Google Shape;38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Recognizing AI starts with demystifying the computer. Kids see it only does exactly what it's told — yet the data shows drift. That gap is where they start asking what 'intelligence' really is.</a:t>
            </a:r>
            <a:endParaRPr/>
          </a:p>
        </p:txBody>
      </p:sp>
      <p:sp>
        <p:nvSpPr>
          <p:cNvPr id="70" name="Google Shape;7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Evaluating outputs = checking whether a rule-based decision is actually correct. The data table makes the threshold visible: students decide where the cutoff belongs and judge each call.</a:t>
            </a:r>
            <a:endParaRPr/>
          </a:p>
        </p:txBody>
      </p:sp>
      <p:sp>
        <p:nvSpPr>
          <p:cNvPr id="89" name="Google Shape;89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Creating with AI is iteration. The log is a draft history — the same revise-and-improve loop students will use working alongside generative AI. Land the prompt-engineering line.</a:t>
            </a:r>
            <a:endParaRPr/>
          </a:p>
        </p:txBody>
      </p:sp>
      <p:sp>
        <p:nvSpPr>
          <p:cNvPr id="108" name="Google Shape;108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Managing AI is delegation plus human judgment. The robot/human split is the cleanest classroom model of it. The repetitive vs strategic line is the whole point.</a:t>
            </a:r>
            <a:endParaRPr/>
          </a:p>
        </p:txBody>
      </p:sp>
      <p:sp>
        <p:nvSpPr>
          <p:cNvPr id="127" name="Google Shape;127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Designing AI is the deep end — and the curriculum already lives here. Sensors, data, feedback, state, evaluation. These ARE the building blocks of intelligent systems.</a:t>
            </a:r>
            <a:endParaRPr/>
          </a:p>
        </p:txBody>
      </p:sp>
      <p:sp>
        <p:nvSpPr>
          <p:cNvPr id="147" name="Google Shape;147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Core thesis. Intelligence is abstract; the sense-decide-act-feedback loop is concrete and watchable on a robot. Pause on 'a chatbot can never show them.'</a:t>
            </a:r>
            <a:endParaRPr/>
          </a:p>
        </p:txBody>
      </p:sp>
      <p:sp>
        <p:nvSpPr>
          <p:cNvPr id="194" name="Google Shape;194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5.png"/><Relationship Id="rId6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1" Type="http://schemas.openxmlformats.org/officeDocument/2006/relationships/image" Target="../media/image17.png"/><Relationship Id="rId10" Type="http://schemas.openxmlformats.org/officeDocument/2006/relationships/image" Target="../media/image13.png"/><Relationship Id="rId9" Type="http://schemas.openxmlformats.org/officeDocument/2006/relationships/image" Target="../media/image11.png"/><Relationship Id="rId5" Type="http://schemas.openxmlformats.org/officeDocument/2006/relationships/image" Target="../media/image18.png"/><Relationship Id="rId6" Type="http://schemas.openxmlformats.org/officeDocument/2006/relationships/image" Target="../media/image12.png"/><Relationship Id="rId7" Type="http://schemas.openxmlformats.org/officeDocument/2006/relationships/image" Target="../media/image8.png"/><Relationship Id="rId8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B2A4A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g/botguy_t.png" id="16" name="Google Shape;16;p1"/>
          <p:cNvPicPr preferRelativeResize="0"/>
          <p:nvPr/>
        </p:nvPicPr>
        <p:blipFill rotWithShape="1">
          <a:blip r:embed="rId3">
            <a:alphaModFix amt="88000"/>
          </a:blip>
          <a:srcRect b="0" l="0" r="0" t="0"/>
          <a:stretch/>
        </p:blipFill>
        <p:spPr>
          <a:xfrm>
            <a:off x="8732520" y="640080"/>
            <a:ext cx="3017520" cy="379476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"/>
          <p:cNvSpPr/>
          <p:nvPr/>
        </p:nvSpPr>
        <p:spPr>
          <a:xfrm>
            <a:off x="731520" y="105156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AI LITERACY  ·  EDUCATOR BRIEFING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713232" y="1554480"/>
            <a:ext cx="841248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Bookman Old Style"/>
              <a:buNone/>
            </a:pPr>
            <a:r>
              <a:rPr b="1" i="0" lang="en-US" sz="600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Why AI Literacy?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749808" y="3246120"/>
            <a:ext cx="7498080" cy="2377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Char char="•"/>
            </a:pPr>
            <a: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AI is becoming part of every profession.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Char char="•"/>
            </a:pPr>
            <a: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AI literacy is not learning ChatGPT.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Char char="•"/>
            </a:pPr>
            <a: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AI literacy is learning how to think in a world with intelligent systems.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E0B20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g/botguy_white.png" id="223" name="Google Shape;223;p10"/>
          <p:cNvPicPr preferRelativeResize="0"/>
          <p:nvPr/>
        </p:nvPicPr>
        <p:blipFill rotWithShape="1">
          <a:blip r:embed="rId3">
            <a:alphaModFix amt="22000"/>
          </a:blip>
          <a:srcRect b="0" l="0" r="0" t="0"/>
          <a:stretch/>
        </p:blipFill>
        <p:spPr>
          <a:xfrm>
            <a:off x="9464040" y="1371600"/>
            <a:ext cx="2286000" cy="288036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10"/>
          <p:cNvSpPr/>
          <p:nvPr/>
        </p:nvSpPr>
        <p:spPr>
          <a:xfrm>
            <a:off x="1005840" y="2148840"/>
            <a:ext cx="932688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ookman Old Style"/>
              <a:buNone/>
            </a:pPr>
            <a:r>
              <a:rPr b="1" i="0" lang="en-US" sz="520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Robotics is the vehicle.</a:t>
            </a:r>
            <a:endParaRPr b="0" i="0" sz="5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0"/>
          <p:cNvSpPr/>
          <p:nvPr/>
        </p:nvSpPr>
        <p:spPr>
          <a:xfrm>
            <a:off x="1005840" y="3246120"/>
            <a:ext cx="932688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5200"/>
              <a:buFont typeface="Bookman Old Style"/>
              <a:buNone/>
            </a:pPr>
            <a:r>
              <a:rPr b="1" i="0" lang="en-US" sz="5200" u="none" cap="none" strike="noStrike">
                <a:solidFill>
                  <a:srgbClr val="E8A93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AI literacy is the destination.</a:t>
            </a:r>
            <a:endParaRPr b="0" i="0" sz="5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B2A4A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1"/>
          <p:cNvSpPr/>
          <p:nvPr/>
        </p:nvSpPr>
        <p:spPr>
          <a:xfrm>
            <a:off x="731520" y="59436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WHAT WE'RE REALLY BUILDING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1"/>
          <p:cNvSpPr/>
          <p:nvPr/>
        </p:nvSpPr>
        <p:spPr>
          <a:xfrm>
            <a:off x="713232" y="960120"/>
            <a:ext cx="105156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Bookman Old Style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are not making AI activities.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1"/>
          <p:cNvSpPr/>
          <p:nvPr/>
        </p:nvSpPr>
        <p:spPr>
          <a:xfrm>
            <a:off x="731520" y="1627632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CEDE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C7CEDE"/>
                </a:solidFill>
                <a:latin typeface="Calibri"/>
                <a:ea typeface="Calibri"/>
                <a:cs typeface="Calibri"/>
                <a:sym typeface="Calibri"/>
              </a:rPr>
              <a:t>We build activities that teach the underlying cognitive skills AI literacy depends on: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1"/>
          <p:cNvSpPr/>
          <p:nvPr/>
        </p:nvSpPr>
        <p:spPr>
          <a:xfrm>
            <a:off x="731520" y="2423160"/>
            <a:ext cx="3456432" cy="786384"/>
          </a:xfrm>
          <a:prstGeom prst="roundRect">
            <a:avLst>
              <a:gd fmla="val 10465" name="adj"/>
            </a:avLst>
          </a:prstGeom>
          <a:solidFill>
            <a:srgbClr val="17264A"/>
          </a:solidFill>
          <a:ln cap="flat" cmpd="sng" w="12700">
            <a:solidFill>
              <a:srgbClr val="2E43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1"/>
          <p:cNvSpPr/>
          <p:nvPr/>
        </p:nvSpPr>
        <p:spPr>
          <a:xfrm>
            <a:off x="987552" y="2724912"/>
            <a:ext cx="182880" cy="182880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1"/>
          <p:cNvSpPr/>
          <p:nvPr/>
        </p:nvSpPr>
        <p:spPr>
          <a:xfrm>
            <a:off x="1325880" y="2423160"/>
            <a:ext cx="2679192" cy="786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Bookman Old Style"/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abstraction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1"/>
          <p:cNvSpPr/>
          <p:nvPr/>
        </p:nvSpPr>
        <p:spPr>
          <a:xfrm>
            <a:off x="4389120" y="2423160"/>
            <a:ext cx="3456432" cy="786384"/>
          </a:xfrm>
          <a:prstGeom prst="roundRect">
            <a:avLst>
              <a:gd fmla="val 10465" name="adj"/>
            </a:avLst>
          </a:prstGeom>
          <a:solidFill>
            <a:srgbClr val="17264A"/>
          </a:solidFill>
          <a:ln cap="flat" cmpd="sng" w="12700">
            <a:solidFill>
              <a:srgbClr val="2E43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1"/>
          <p:cNvSpPr/>
          <p:nvPr/>
        </p:nvSpPr>
        <p:spPr>
          <a:xfrm>
            <a:off x="4645152" y="2724912"/>
            <a:ext cx="182880" cy="182880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1"/>
          <p:cNvSpPr/>
          <p:nvPr/>
        </p:nvSpPr>
        <p:spPr>
          <a:xfrm>
            <a:off x="4983480" y="2423160"/>
            <a:ext cx="2679192" cy="786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Bookman Old Style"/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decomposition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1"/>
          <p:cNvSpPr/>
          <p:nvPr/>
        </p:nvSpPr>
        <p:spPr>
          <a:xfrm>
            <a:off x="8046720" y="2423160"/>
            <a:ext cx="3456432" cy="786384"/>
          </a:xfrm>
          <a:prstGeom prst="roundRect">
            <a:avLst>
              <a:gd fmla="val 10465" name="adj"/>
            </a:avLst>
          </a:prstGeom>
          <a:solidFill>
            <a:srgbClr val="17264A"/>
          </a:solidFill>
          <a:ln cap="flat" cmpd="sng" w="12700">
            <a:solidFill>
              <a:srgbClr val="2E43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1"/>
          <p:cNvSpPr/>
          <p:nvPr/>
        </p:nvSpPr>
        <p:spPr>
          <a:xfrm>
            <a:off x="8302752" y="2724912"/>
            <a:ext cx="182880" cy="182880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1"/>
          <p:cNvSpPr/>
          <p:nvPr/>
        </p:nvSpPr>
        <p:spPr>
          <a:xfrm>
            <a:off x="8641080" y="2423160"/>
            <a:ext cx="2679192" cy="786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Bookman Old Style"/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modeling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1"/>
          <p:cNvSpPr/>
          <p:nvPr/>
        </p:nvSpPr>
        <p:spPr>
          <a:xfrm>
            <a:off x="731520" y="3410712"/>
            <a:ext cx="3456432" cy="786384"/>
          </a:xfrm>
          <a:prstGeom prst="roundRect">
            <a:avLst>
              <a:gd fmla="val 10465" name="adj"/>
            </a:avLst>
          </a:prstGeom>
          <a:solidFill>
            <a:srgbClr val="17264A"/>
          </a:solidFill>
          <a:ln cap="flat" cmpd="sng" w="12700">
            <a:solidFill>
              <a:srgbClr val="2E43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1"/>
          <p:cNvSpPr/>
          <p:nvPr/>
        </p:nvSpPr>
        <p:spPr>
          <a:xfrm>
            <a:off x="987552" y="3712464"/>
            <a:ext cx="182880" cy="182880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1"/>
          <p:cNvSpPr/>
          <p:nvPr/>
        </p:nvSpPr>
        <p:spPr>
          <a:xfrm>
            <a:off x="1325880" y="3410712"/>
            <a:ext cx="2679192" cy="786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Bookman Old Style"/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systems thinking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1"/>
          <p:cNvSpPr/>
          <p:nvPr/>
        </p:nvSpPr>
        <p:spPr>
          <a:xfrm>
            <a:off x="4389120" y="3410712"/>
            <a:ext cx="3456432" cy="786384"/>
          </a:xfrm>
          <a:prstGeom prst="roundRect">
            <a:avLst>
              <a:gd fmla="val 10465" name="adj"/>
            </a:avLst>
          </a:prstGeom>
          <a:solidFill>
            <a:srgbClr val="17264A"/>
          </a:solidFill>
          <a:ln cap="flat" cmpd="sng" w="12700">
            <a:solidFill>
              <a:srgbClr val="2E43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1"/>
          <p:cNvSpPr/>
          <p:nvPr/>
        </p:nvSpPr>
        <p:spPr>
          <a:xfrm>
            <a:off x="4645152" y="3712464"/>
            <a:ext cx="182880" cy="182880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1"/>
          <p:cNvSpPr/>
          <p:nvPr/>
        </p:nvSpPr>
        <p:spPr>
          <a:xfrm>
            <a:off x="4983480" y="3410712"/>
            <a:ext cx="2679192" cy="786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Bookman Old Style"/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decision making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1"/>
          <p:cNvSpPr/>
          <p:nvPr/>
        </p:nvSpPr>
        <p:spPr>
          <a:xfrm>
            <a:off x="8046720" y="3410712"/>
            <a:ext cx="3456432" cy="786384"/>
          </a:xfrm>
          <a:prstGeom prst="roundRect">
            <a:avLst>
              <a:gd fmla="val 10465" name="adj"/>
            </a:avLst>
          </a:prstGeom>
          <a:solidFill>
            <a:srgbClr val="17264A"/>
          </a:solidFill>
          <a:ln cap="flat" cmpd="sng" w="12700">
            <a:solidFill>
              <a:srgbClr val="2E43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1"/>
          <p:cNvSpPr/>
          <p:nvPr/>
        </p:nvSpPr>
        <p:spPr>
          <a:xfrm>
            <a:off x="8302752" y="3712464"/>
            <a:ext cx="182880" cy="182880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1"/>
          <p:cNvSpPr/>
          <p:nvPr/>
        </p:nvSpPr>
        <p:spPr>
          <a:xfrm>
            <a:off x="8641080" y="3410712"/>
            <a:ext cx="2679192" cy="786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Bookman Old Style"/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classification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1"/>
          <p:cNvSpPr/>
          <p:nvPr/>
        </p:nvSpPr>
        <p:spPr>
          <a:xfrm>
            <a:off x="731520" y="4398264"/>
            <a:ext cx="3456432" cy="786384"/>
          </a:xfrm>
          <a:prstGeom prst="roundRect">
            <a:avLst>
              <a:gd fmla="val 10465" name="adj"/>
            </a:avLst>
          </a:prstGeom>
          <a:solidFill>
            <a:srgbClr val="17264A"/>
          </a:solidFill>
          <a:ln cap="flat" cmpd="sng" w="12700">
            <a:solidFill>
              <a:srgbClr val="2E43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1"/>
          <p:cNvSpPr/>
          <p:nvPr/>
        </p:nvSpPr>
        <p:spPr>
          <a:xfrm>
            <a:off x="987552" y="4700016"/>
            <a:ext cx="182880" cy="182880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1"/>
          <p:cNvSpPr/>
          <p:nvPr/>
        </p:nvSpPr>
        <p:spPr>
          <a:xfrm>
            <a:off x="1325880" y="4398264"/>
            <a:ext cx="2679192" cy="786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Bookman Old Style"/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debugging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1"/>
          <p:cNvSpPr/>
          <p:nvPr/>
        </p:nvSpPr>
        <p:spPr>
          <a:xfrm>
            <a:off x="4389120" y="4398264"/>
            <a:ext cx="3456432" cy="786384"/>
          </a:xfrm>
          <a:prstGeom prst="roundRect">
            <a:avLst>
              <a:gd fmla="val 10465" name="adj"/>
            </a:avLst>
          </a:prstGeom>
          <a:solidFill>
            <a:srgbClr val="17264A"/>
          </a:solidFill>
          <a:ln cap="flat" cmpd="sng" w="12700">
            <a:solidFill>
              <a:srgbClr val="2E43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1"/>
          <p:cNvSpPr/>
          <p:nvPr/>
        </p:nvSpPr>
        <p:spPr>
          <a:xfrm>
            <a:off x="4645152" y="4700016"/>
            <a:ext cx="182880" cy="182880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1"/>
          <p:cNvSpPr/>
          <p:nvPr/>
        </p:nvSpPr>
        <p:spPr>
          <a:xfrm>
            <a:off x="4983480" y="4398264"/>
            <a:ext cx="2679192" cy="786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Bookman Old Style"/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iteration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1"/>
          <p:cNvSpPr/>
          <p:nvPr/>
        </p:nvSpPr>
        <p:spPr>
          <a:xfrm>
            <a:off x="8046720" y="4398264"/>
            <a:ext cx="3456432" cy="786384"/>
          </a:xfrm>
          <a:prstGeom prst="roundRect">
            <a:avLst>
              <a:gd fmla="val 10465" name="adj"/>
            </a:avLst>
          </a:prstGeom>
          <a:solidFill>
            <a:srgbClr val="17264A"/>
          </a:solidFill>
          <a:ln cap="flat" cmpd="sng" w="12700">
            <a:solidFill>
              <a:srgbClr val="2E43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1"/>
          <p:cNvSpPr/>
          <p:nvPr/>
        </p:nvSpPr>
        <p:spPr>
          <a:xfrm>
            <a:off x="8302752" y="4700016"/>
            <a:ext cx="182880" cy="182880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1"/>
          <p:cNvSpPr/>
          <p:nvPr/>
        </p:nvSpPr>
        <p:spPr>
          <a:xfrm>
            <a:off x="8641080" y="4398264"/>
            <a:ext cx="2679192" cy="786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Bookman Old Style"/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evaluation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1"/>
          <p:cNvSpPr/>
          <p:nvPr/>
        </p:nvSpPr>
        <p:spPr>
          <a:xfrm>
            <a:off x="731520" y="5385816"/>
            <a:ext cx="3456432" cy="786384"/>
          </a:xfrm>
          <a:prstGeom prst="roundRect">
            <a:avLst>
              <a:gd fmla="val 10465" name="adj"/>
            </a:avLst>
          </a:prstGeom>
          <a:solidFill>
            <a:srgbClr val="17264A"/>
          </a:solidFill>
          <a:ln cap="flat" cmpd="sng" w="12700">
            <a:solidFill>
              <a:srgbClr val="2E43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1"/>
          <p:cNvSpPr/>
          <p:nvPr/>
        </p:nvSpPr>
        <p:spPr>
          <a:xfrm>
            <a:off x="987552" y="5687568"/>
            <a:ext cx="182880" cy="182880"/>
          </a:xfrm>
          <a:prstGeom prst="ellipse">
            <a:avLst/>
          </a:prstGeom>
          <a:solidFill>
            <a:srgbClr val="E8A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1"/>
          <p:cNvSpPr/>
          <p:nvPr/>
        </p:nvSpPr>
        <p:spPr>
          <a:xfrm>
            <a:off x="1325880" y="5385816"/>
            <a:ext cx="2679192" cy="786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Bookman Old Style"/>
              <a:buNone/>
            </a:pPr>
            <a:r>
              <a:rPr b="1" i="0" lang="en-US" sz="165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human judgment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g/logo_t.png" id="264" name="Google Shape;26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8560" y="6236208"/>
            <a:ext cx="502920" cy="448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DEFINITION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640080" y="868680"/>
            <a:ext cx="100584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3800"/>
              <a:buFont typeface="Bookman Old Style"/>
              <a:buNone/>
            </a:pPr>
            <a:r>
              <a:rPr b="1" i="0" lang="en-US" sz="38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What AI Literacy Means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640080" y="1828800"/>
            <a:ext cx="7315200" cy="3246120"/>
          </a:xfrm>
          <a:prstGeom prst="roundRect">
            <a:avLst>
              <a:gd fmla="val 3380" name="adj"/>
            </a:avLst>
          </a:prstGeom>
          <a:solidFill>
            <a:srgbClr val="F6F2EE"/>
          </a:solidFill>
          <a:ln>
            <a:noFill/>
          </a:ln>
          <a:effectLst>
            <a:outerShdw blurRad="101600" rotWithShape="0" algn="bl" dir="5400000" dist="381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777240" y="1600200"/>
            <a:ext cx="109728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9000"/>
              <a:buFont typeface="Bookman Old Style"/>
              <a:buNone/>
            </a:pPr>
            <a:r>
              <a:rPr b="1" i="0" lang="en-US" sz="9000" u="none" cap="none" strike="noStrike">
                <a:solidFill>
                  <a:srgbClr val="E8A93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“</a:t>
            </a:r>
            <a:endParaRPr b="0" i="0" sz="9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1051560" y="2331720"/>
            <a:ext cx="6492240" cy="2468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1E2230"/>
              </a:buClr>
              <a:buSzPts val="1850"/>
              <a:buFont typeface="Calibri"/>
              <a:buNone/>
            </a:pPr>
            <a:r>
              <a:rPr b="0" i="0" lang="en-US" sz="1850" u="none" cap="none" strike="noStrike">
                <a:solidFill>
                  <a:srgbClr val="1E2230"/>
                </a:solidFill>
                <a:latin typeface="Calibri"/>
                <a:ea typeface="Calibri"/>
                <a:cs typeface="Calibri"/>
                <a:sym typeface="Calibri"/>
              </a:rPr>
              <a:t>AI literacy represents the technical knowledge, durable skills, and future-ready attitudes required to thrive in a world influenced by AI. It enables learners to engage, create with, manage, and design AI — while critically evaluating its benefits, risks, and ethical implications.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1051560" y="4736592"/>
            <a:ext cx="6400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250"/>
              <a:buFont typeface="Calibri"/>
              <a:buNone/>
            </a:pPr>
            <a:r>
              <a:rPr b="0" i="1" lang="en-US" sz="125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From the OERC AI Literacy Framework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8229600" y="1828800"/>
            <a:ext cx="3291840" cy="3246120"/>
          </a:xfrm>
          <a:prstGeom prst="roundRect">
            <a:avLst>
              <a:gd fmla="val 3380" name="adj"/>
            </a:avLst>
          </a:prstGeom>
          <a:solidFill>
            <a:srgbClr val="1B2A4A"/>
          </a:solidFill>
          <a:ln>
            <a:noFill/>
          </a:ln>
          <a:effectLst>
            <a:outerShdw blurRad="101600" rotWithShape="0" algn="bl" dir="5400000" dist="381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8503920" y="2103120"/>
            <a:ext cx="2743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MY NOTE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8503920" y="2606040"/>
            <a:ext cx="278892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Bookman Old Style"/>
              <a:buNone/>
            </a:pPr>
            <a:r>
              <a:rPr b="0" i="1" lang="en-US" sz="200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“Notice that nowhere in that definition does it say students need to become AI engineers.”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411480" y="62636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THE CENTERPIECE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640080" y="868680"/>
            <a:ext cx="100584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3800"/>
              <a:buFont typeface="Bookman Old Style"/>
              <a:buNone/>
            </a:pPr>
            <a:r>
              <a:rPr b="1" i="0" lang="en-US" sz="38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The Four Domains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"/>
          <p:cNvSpPr/>
          <p:nvPr/>
        </p:nvSpPr>
        <p:spPr>
          <a:xfrm>
            <a:off x="640080" y="1874520"/>
            <a:ext cx="2670048" cy="3886200"/>
          </a:xfrm>
          <a:prstGeom prst="roundRect">
            <a:avLst>
              <a:gd fmla="val 3425" name="adj"/>
            </a:avLst>
          </a:prstGeom>
          <a:solidFill>
            <a:srgbClr val="FFFFFF"/>
          </a:solidFill>
          <a:ln cap="flat" cmpd="sng" w="12700">
            <a:solidFill>
              <a:srgbClr val="E4E2DE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896112" y="2167128"/>
            <a:ext cx="868680" cy="868680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4" name="Google Shape;4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6424" y="2377440"/>
            <a:ext cx="448056" cy="448056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3"/>
          <p:cNvSpPr/>
          <p:nvPr/>
        </p:nvSpPr>
        <p:spPr>
          <a:xfrm>
            <a:off x="2532888" y="2148840"/>
            <a:ext cx="5943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7E2DA"/>
              </a:buClr>
              <a:buSzPts val="3400"/>
              <a:buFont typeface="Bookman Old Style"/>
              <a:buNone/>
            </a:pPr>
            <a:r>
              <a:rPr b="1" i="0" lang="en-US" sz="3400" u="none" cap="none" strike="noStrike">
                <a:solidFill>
                  <a:srgbClr val="E7E2D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1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"/>
          <p:cNvSpPr/>
          <p:nvPr/>
        </p:nvSpPr>
        <p:spPr>
          <a:xfrm>
            <a:off x="877824" y="3246120"/>
            <a:ext cx="2212848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900"/>
              <a:buFont typeface="Bookman Old Style"/>
              <a:buNone/>
            </a:pPr>
            <a:r>
              <a:rPr b="1" i="0" lang="en-US" sz="19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Engaging with AI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896112" y="3931920"/>
            <a:ext cx="219456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350"/>
              <a:buFont typeface="Calibri"/>
              <a:buChar char="•"/>
            </a:pPr>
            <a:r>
              <a:rPr b="0" i="0" lang="en-US" sz="135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Recognizing AI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600"/>
              </a:spcBef>
              <a:spcAft>
                <a:spcPts val="0"/>
              </a:spcAft>
              <a:buClr>
                <a:srgbClr val="5C6370"/>
              </a:buClr>
              <a:buSzPts val="1350"/>
              <a:buFont typeface="Calibri"/>
              <a:buChar char="•"/>
            </a:pPr>
            <a:r>
              <a:rPr b="0" i="0" lang="en-US" sz="135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Evaluating outputs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600"/>
              </a:spcBef>
              <a:spcAft>
                <a:spcPts val="0"/>
              </a:spcAft>
              <a:buClr>
                <a:srgbClr val="5C6370"/>
              </a:buClr>
              <a:buSzPts val="1350"/>
              <a:buFont typeface="Calibri"/>
              <a:buChar char="•"/>
            </a:pPr>
            <a:r>
              <a:rPr b="0" i="0" lang="en-US" sz="135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Critical thinking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3557016" y="1874520"/>
            <a:ext cx="2670048" cy="3886200"/>
          </a:xfrm>
          <a:prstGeom prst="roundRect">
            <a:avLst>
              <a:gd fmla="val 3425" name="adj"/>
            </a:avLst>
          </a:prstGeom>
          <a:solidFill>
            <a:srgbClr val="FFFFFF"/>
          </a:solidFill>
          <a:ln cap="flat" cmpd="sng" w="12700">
            <a:solidFill>
              <a:srgbClr val="E4E2DE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3"/>
          <p:cNvSpPr/>
          <p:nvPr/>
        </p:nvSpPr>
        <p:spPr>
          <a:xfrm>
            <a:off x="3813048" y="2167128"/>
            <a:ext cx="868680" cy="868680"/>
          </a:xfrm>
          <a:prstGeom prst="ellipse">
            <a:avLst/>
          </a:prstGeom>
          <a:solidFill>
            <a:srgbClr val="8E0B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0" name="Google Shape;5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23360" y="2377440"/>
            <a:ext cx="448056" cy="44805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3"/>
          <p:cNvSpPr/>
          <p:nvPr/>
        </p:nvSpPr>
        <p:spPr>
          <a:xfrm>
            <a:off x="5449824" y="2148840"/>
            <a:ext cx="5943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7E2DA"/>
              </a:buClr>
              <a:buSzPts val="3400"/>
              <a:buFont typeface="Bookman Old Style"/>
              <a:buNone/>
            </a:pPr>
            <a:r>
              <a:rPr b="1" i="0" lang="en-US" sz="3400" u="none" cap="none" strike="noStrike">
                <a:solidFill>
                  <a:srgbClr val="E7E2D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2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"/>
          <p:cNvSpPr/>
          <p:nvPr/>
        </p:nvSpPr>
        <p:spPr>
          <a:xfrm>
            <a:off x="3794760" y="3246120"/>
            <a:ext cx="2212848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900"/>
              <a:buFont typeface="Bookman Old Style"/>
              <a:buNone/>
            </a:pPr>
            <a:r>
              <a:rPr b="1" i="0" lang="en-US" sz="19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Creating with AI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"/>
          <p:cNvSpPr/>
          <p:nvPr/>
        </p:nvSpPr>
        <p:spPr>
          <a:xfrm>
            <a:off x="3813048" y="3931920"/>
            <a:ext cx="219456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350"/>
              <a:buFont typeface="Calibri"/>
              <a:buChar char="•"/>
            </a:pPr>
            <a:r>
              <a:rPr b="0" i="0" lang="en-US" sz="135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Working alongside AI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600"/>
              </a:spcBef>
              <a:spcAft>
                <a:spcPts val="0"/>
              </a:spcAft>
              <a:buClr>
                <a:srgbClr val="5C6370"/>
              </a:buClr>
              <a:buSzPts val="1350"/>
              <a:buFont typeface="Calibri"/>
              <a:buChar char="•"/>
            </a:pPr>
            <a:r>
              <a:rPr b="0" i="0" lang="en-US" sz="135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Creativity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600"/>
              </a:spcBef>
              <a:spcAft>
                <a:spcPts val="0"/>
              </a:spcAft>
              <a:buClr>
                <a:srgbClr val="5C6370"/>
              </a:buClr>
              <a:buSzPts val="1350"/>
              <a:buFont typeface="Calibri"/>
              <a:buChar char="•"/>
            </a:pPr>
            <a:r>
              <a:rPr b="0" i="0" lang="en-US" sz="135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Refinement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"/>
          <p:cNvSpPr/>
          <p:nvPr/>
        </p:nvSpPr>
        <p:spPr>
          <a:xfrm>
            <a:off x="6473952" y="1874520"/>
            <a:ext cx="2670048" cy="3886200"/>
          </a:xfrm>
          <a:prstGeom prst="roundRect">
            <a:avLst>
              <a:gd fmla="val 3425" name="adj"/>
            </a:avLst>
          </a:prstGeom>
          <a:solidFill>
            <a:srgbClr val="FFFFFF"/>
          </a:solidFill>
          <a:ln cap="flat" cmpd="sng" w="12700">
            <a:solidFill>
              <a:srgbClr val="E4E2DE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3"/>
          <p:cNvSpPr/>
          <p:nvPr/>
        </p:nvSpPr>
        <p:spPr>
          <a:xfrm>
            <a:off x="6729984" y="2167128"/>
            <a:ext cx="868680" cy="868680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6" name="Google Shape;56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40296" y="2377440"/>
            <a:ext cx="448056" cy="448056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3"/>
          <p:cNvSpPr/>
          <p:nvPr/>
        </p:nvSpPr>
        <p:spPr>
          <a:xfrm>
            <a:off x="8366760" y="2148840"/>
            <a:ext cx="5943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7E2DA"/>
              </a:buClr>
              <a:buSzPts val="3400"/>
              <a:buFont typeface="Bookman Old Style"/>
              <a:buNone/>
            </a:pPr>
            <a:r>
              <a:rPr b="1" i="0" lang="en-US" sz="3400" u="none" cap="none" strike="noStrike">
                <a:solidFill>
                  <a:srgbClr val="E7E2D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3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6711696" y="3246120"/>
            <a:ext cx="2212848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900"/>
              <a:buFont typeface="Bookman Old Style"/>
              <a:buNone/>
            </a:pPr>
            <a:r>
              <a:rPr b="1" i="0" lang="en-US" sz="19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Managing AI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3"/>
          <p:cNvSpPr/>
          <p:nvPr/>
        </p:nvSpPr>
        <p:spPr>
          <a:xfrm>
            <a:off x="6729984" y="3931920"/>
            <a:ext cx="219456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350"/>
              <a:buFont typeface="Calibri"/>
              <a:buChar char="•"/>
            </a:pPr>
            <a:r>
              <a:rPr b="0" i="0" lang="en-US" sz="135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Delegation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600"/>
              </a:spcBef>
              <a:spcAft>
                <a:spcPts val="0"/>
              </a:spcAft>
              <a:buClr>
                <a:srgbClr val="5C6370"/>
              </a:buClr>
              <a:buSzPts val="1350"/>
              <a:buFont typeface="Calibri"/>
              <a:buChar char="•"/>
            </a:pPr>
            <a:r>
              <a:rPr b="0" i="0" lang="en-US" sz="135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Workflow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600"/>
              </a:spcBef>
              <a:spcAft>
                <a:spcPts val="0"/>
              </a:spcAft>
              <a:buClr>
                <a:srgbClr val="5C6370"/>
              </a:buClr>
              <a:buSzPts val="1350"/>
              <a:buFont typeface="Calibri"/>
              <a:buChar char="•"/>
            </a:pPr>
            <a:r>
              <a:rPr b="0" i="0" lang="en-US" sz="135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Human judgment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9390888" y="1874520"/>
            <a:ext cx="2670048" cy="3886200"/>
          </a:xfrm>
          <a:prstGeom prst="roundRect">
            <a:avLst>
              <a:gd fmla="val 3425" name="adj"/>
            </a:avLst>
          </a:prstGeom>
          <a:solidFill>
            <a:srgbClr val="FFFFFF"/>
          </a:solidFill>
          <a:ln cap="flat" cmpd="sng" w="12700">
            <a:solidFill>
              <a:srgbClr val="E4E2DE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3"/>
          <p:cNvSpPr/>
          <p:nvPr/>
        </p:nvSpPr>
        <p:spPr>
          <a:xfrm>
            <a:off x="9646920" y="2167128"/>
            <a:ext cx="868680" cy="868680"/>
          </a:xfrm>
          <a:prstGeom prst="ellipse">
            <a:avLst/>
          </a:prstGeom>
          <a:solidFill>
            <a:srgbClr val="2C3E6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2" name="Google Shape;62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857232" y="2377440"/>
            <a:ext cx="448056" cy="44805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3"/>
          <p:cNvSpPr/>
          <p:nvPr/>
        </p:nvSpPr>
        <p:spPr>
          <a:xfrm>
            <a:off x="11283696" y="2148840"/>
            <a:ext cx="5943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7E2DA"/>
              </a:buClr>
              <a:buSzPts val="3400"/>
              <a:buFont typeface="Bookman Old Style"/>
              <a:buNone/>
            </a:pPr>
            <a:r>
              <a:rPr b="1" i="0" lang="en-US" sz="3400" u="none" cap="none" strike="noStrike">
                <a:solidFill>
                  <a:srgbClr val="E7E2D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4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9628632" y="3246120"/>
            <a:ext cx="2212848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900"/>
              <a:buFont typeface="Bookman Old Style"/>
              <a:buNone/>
            </a:pPr>
            <a:r>
              <a:rPr b="1" i="0" lang="en-US" sz="19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Designing AI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9646920" y="3931920"/>
            <a:ext cx="219456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350"/>
              <a:buFont typeface="Calibri"/>
              <a:buChar char="•"/>
            </a:pPr>
            <a:r>
              <a:rPr b="0" i="0" lang="en-US" sz="135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How AI works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600"/>
              </a:spcBef>
              <a:spcAft>
                <a:spcPts val="0"/>
              </a:spcAft>
              <a:buClr>
                <a:srgbClr val="5C6370"/>
              </a:buClr>
              <a:buSzPts val="1350"/>
              <a:buFont typeface="Calibri"/>
              <a:buChar char="•"/>
            </a:pPr>
            <a:r>
              <a:rPr b="0" i="0" lang="en-US" sz="135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Data · Bias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600"/>
              </a:spcBef>
              <a:spcAft>
                <a:spcPts val="0"/>
              </a:spcAft>
              <a:buClr>
                <a:srgbClr val="5C6370"/>
              </a:buClr>
              <a:buSzPts val="1350"/>
              <a:buFont typeface="Calibri"/>
              <a:buChar char="•"/>
            </a:pPr>
            <a:r>
              <a:rPr b="0" i="0" lang="en-US" sz="135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Training · Evaluation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411480" y="62636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"/>
          <p:cNvSpPr/>
          <p:nvPr/>
        </p:nvSpPr>
        <p:spPr>
          <a:xfrm>
            <a:off x="640080" y="502920"/>
            <a:ext cx="566928" cy="566928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3" name="Google Shape;7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7240" y="640080"/>
            <a:ext cx="292608" cy="292608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4"/>
          <p:cNvSpPr/>
          <p:nvPr/>
        </p:nvSpPr>
        <p:spPr>
          <a:xfrm>
            <a:off x="1325880" y="50292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DOMAIN 1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4"/>
          <p:cNvSpPr/>
          <p:nvPr/>
        </p:nvSpPr>
        <p:spPr>
          <a:xfrm>
            <a:off x="1325880" y="749808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3000"/>
              <a:buFont typeface="Bookman Old Style"/>
              <a:buNone/>
            </a:pPr>
            <a:r>
              <a:rPr b="1" i="0" lang="en-US" sz="30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Engaging with AI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4"/>
          <p:cNvSpPr/>
          <p:nvPr/>
        </p:nvSpPr>
        <p:spPr>
          <a:xfrm>
            <a:off x="1325880" y="1280160"/>
            <a:ext cx="8229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300"/>
              <a:buFont typeface="Calibri"/>
              <a:buNone/>
            </a:pPr>
            <a:r>
              <a:rPr b="0" i="1" lang="en-US" sz="130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What this looks like in a classroom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4"/>
          <p:cNvSpPr/>
          <p:nvPr/>
        </p:nvSpPr>
        <p:spPr>
          <a:xfrm>
            <a:off x="640080" y="1874520"/>
            <a:ext cx="5806440" cy="3977640"/>
          </a:xfrm>
          <a:prstGeom prst="roundRect">
            <a:avLst>
              <a:gd fmla="val 2299" name="adj"/>
            </a:avLst>
          </a:prstGeom>
          <a:solidFill>
            <a:srgbClr val="F6F2EE"/>
          </a:solidFill>
          <a:ln>
            <a:noFill/>
          </a:ln>
          <a:effectLst>
            <a:outerShdw blurRad="762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4"/>
          <p:cNvSpPr/>
          <p:nvPr/>
        </p:nvSpPr>
        <p:spPr>
          <a:xfrm>
            <a:off x="932688" y="2121408"/>
            <a:ext cx="522122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STUDENT DATA SHEET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4"/>
          <p:cNvSpPr/>
          <p:nvPr/>
        </p:nvSpPr>
        <p:spPr>
          <a:xfrm>
            <a:off x="932688" y="2404872"/>
            <a:ext cx="5221224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900"/>
              <a:buFont typeface="Bookman Old Style"/>
              <a:buNone/>
            </a:pPr>
            <a:r>
              <a:rPr b="1" i="0" lang="en-US" sz="19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Same Code, Three Runs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0" name="Google Shape;80;p4"/>
          <p:cNvGraphicFramePr/>
          <p:nvPr/>
        </p:nvGraphicFramePr>
        <p:xfrm>
          <a:off x="932688" y="2971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{A5BC2DC4-B130-4788-938B-D145664F19A3}</a:tableStyleId>
              </a:tblPr>
              <a:tblGrid>
                <a:gridCol w="1188725"/>
                <a:gridCol w="2011675"/>
                <a:gridCol w="2020825"/>
              </a:tblGrid>
              <a:tr h="3840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Trial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Distance (in)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Off Target (in)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2A4A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A4A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1B2A4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Run 1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23.5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+0.5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A4A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1B2A4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Run 2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22.8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−0.2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A4A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1B2A4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Run 3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24.1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+1.1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A4A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1B2A4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Run 4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23.0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</a:tr>
            </a:tbl>
          </a:graphicData>
        </a:graphic>
      </p:graphicFrame>
      <p:sp>
        <p:nvSpPr>
          <p:cNvPr id="81" name="Google Shape;81;p4"/>
          <p:cNvSpPr/>
          <p:nvPr/>
        </p:nvSpPr>
        <p:spPr>
          <a:xfrm>
            <a:off x="932688" y="5285232"/>
            <a:ext cx="5221224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200"/>
              <a:buFont typeface="Calibri"/>
              <a:buNone/>
            </a:pPr>
            <a:r>
              <a:rPr b="0" i="1" lang="en-US" sz="120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Students run identical code and record where the robot actually stops.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4"/>
          <p:cNvSpPr/>
          <p:nvPr/>
        </p:nvSpPr>
        <p:spPr>
          <a:xfrm>
            <a:off x="6675120" y="1874520"/>
            <a:ext cx="4846320" cy="3977640"/>
          </a:xfrm>
          <a:prstGeom prst="roundRect">
            <a:avLst>
              <a:gd fmla="val 2299" name="adj"/>
            </a:avLst>
          </a:prstGeom>
          <a:solidFill>
            <a:srgbClr val="1B2A4A"/>
          </a:solidFill>
          <a:ln>
            <a:noFill/>
          </a:ln>
          <a:effectLst>
            <a:outerShdw blurRad="762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4"/>
          <p:cNvSpPr/>
          <p:nvPr/>
        </p:nvSpPr>
        <p:spPr>
          <a:xfrm>
            <a:off x="6967728" y="2121408"/>
            <a:ext cx="426110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THE EXACT QUESTIONS WE ASK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4"/>
          <p:cNvSpPr/>
          <p:nvPr/>
        </p:nvSpPr>
        <p:spPr>
          <a:xfrm>
            <a:off x="6986016" y="2560320"/>
            <a:ext cx="4242816" cy="3108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Char char="→"/>
            </a:pPr>
            <a:r>
              <a:rPr b="0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Write the steps to walk to the door — then translate them to motor code.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2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Char char="→"/>
            </a:pPr>
            <a:r>
              <a:rPr b="0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Why did it fail, or why did it succeed?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2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Char char="→"/>
            </a:pPr>
            <a:r>
              <a:rPr b="0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Run the same code three times — what happens?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2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Char char="→"/>
            </a:pPr>
            <a:r>
              <a:rPr b="0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Reflection: Why is the robot inconsistent when nothing changed?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4"/>
          <p:cNvSpPr/>
          <p:nvPr/>
        </p:nvSpPr>
        <p:spPr>
          <a:xfrm>
            <a:off x="411480" y="62636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"/>
          <p:cNvSpPr/>
          <p:nvPr/>
        </p:nvSpPr>
        <p:spPr>
          <a:xfrm>
            <a:off x="640080" y="502920"/>
            <a:ext cx="566928" cy="566928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92" name="Google Shape;9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7240" y="640080"/>
            <a:ext cx="292608" cy="292608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5"/>
          <p:cNvSpPr/>
          <p:nvPr/>
        </p:nvSpPr>
        <p:spPr>
          <a:xfrm>
            <a:off x="1325880" y="50292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DOMAIN 1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5"/>
          <p:cNvSpPr/>
          <p:nvPr/>
        </p:nvSpPr>
        <p:spPr>
          <a:xfrm>
            <a:off x="1325880" y="749808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3000"/>
              <a:buFont typeface="Bookman Old Style"/>
              <a:buNone/>
            </a:pPr>
            <a:r>
              <a:rPr b="1" i="0" lang="en-US" sz="30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Engaging with AI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5"/>
          <p:cNvSpPr/>
          <p:nvPr/>
        </p:nvSpPr>
        <p:spPr>
          <a:xfrm>
            <a:off x="1325880" y="1280160"/>
            <a:ext cx="8229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300"/>
              <a:buFont typeface="Calibri"/>
              <a:buNone/>
            </a:pPr>
            <a:r>
              <a:rPr b="0" i="1" lang="en-US" sz="130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What this looks like in a classroom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/>
          <p:nvPr/>
        </p:nvSpPr>
        <p:spPr>
          <a:xfrm>
            <a:off x="640080" y="1874520"/>
            <a:ext cx="5806440" cy="3977640"/>
          </a:xfrm>
          <a:prstGeom prst="roundRect">
            <a:avLst>
              <a:gd fmla="val 2299" name="adj"/>
            </a:avLst>
          </a:prstGeom>
          <a:solidFill>
            <a:srgbClr val="F6F2EE"/>
          </a:solidFill>
          <a:ln>
            <a:noFill/>
          </a:ln>
          <a:effectLst>
            <a:outerShdw blurRad="762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5"/>
          <p:cNvSpPr/>
          <p:nvPr/>
        </p:nvSpPr>
        <p:spPr>
          <a:xfrm>
            <a:off x="932688" y="2121408"/>
            <a:ext cx="522122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STUDENT DATA SHEET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5"/>
          <p:cNvSpPr/>
          <p:nvPr/>
        </p:nvSpPr>
        <p:spPr>
          <a:xfrm>
            <a:off x="932688" y="2404872"/>
            <a:ext cx="5221224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900"/>
              <a:buFont typeface="Bookman Old Style"/>
              <a:buNone/>
            </a:pPr>
            <a:r>
              <a:rPr b="1" i="0" lang="en-US" sz="19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Sensor Readings vs. Decision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9" name="Google Shape;99;p5"/>
          <p:cNvGraphicFramePr/>
          <p:nvPr/>
        </p:nvGraphicFramePr>
        <p:xfrm>
          <a:off x="932688" y="2971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{A5BC2DC4-B130-4788-938B-D145664F19A3}</a:tableStyleId>
              </a:tblPr>
              <a:tblGrid>
                <a:gridCol w="1783075"/>
                <a:gridCol w="1417325"/>
                <a:gridCol w="2020825"/>
              </a:tblGrid>
              <a:tr h="3840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Surface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Sensor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Decision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2A4A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A4A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1B2A4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White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210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Keep going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A4A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1B2A4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Gray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640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Keep going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A4A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1B2A4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Black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880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Stop / turn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A4A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1B2A4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Black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905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Stop / turn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</a:tr>
            </a:tbl>
          </a:graphicData>
        </a:graphic>
      </p:graphicFrame>
      <p:sp>
        <p:nvSpPr>
          <p:cNvPr id="100" name="Google Shape;100;p5"/>
          <p:cNvSpPr/>
          <p:nvPr/>
        </p:nvSpPr>
        <p:spPr>
          <a:xfrm>
            <a:off x="932688" y="5285232"/>
            <a:ext cx="5221224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200"/>
              <a:buFont typeface="Calibri"/>
              <a:buNone/>
            </a:pPr>
            <a:r>
              <a:rPr b="0" i="1" lang="en-US" sz="120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Students log raw sensor values and the rule the robot applied to each.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6675120" y="1874520"/>
            <a:ext cx="4846320" cy="3977640"/>
          </a:xfrm>
          <a:prstGeom prst="roundRect">
            <a:avLst>
              <a:gd fmla="val 2299" name="adj"/>
            </a:avLst>
          </a:prstGeom>
          <a:solidFill>
            <a:srgbClr val="1B2A4A"/>
          </a:solidFill>
          <a:ln>
            <a:noFill/>
          </a:ln>
          <a:effectLst>
            <a:outerShdw blurRad="762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"/>
          <p:cNvSpPr/>
          <p:nvPr/>
        </p:nvSpPr>
        <p:spPr>
          <a:xfrm>
            <a:off x="6967728" y="2121408"/>
            <a:ext cx="426110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THE EXACT QUESTIONS WE ASK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5"/>
          <p:cNvSpPr/>
          <p:nvPr/>
        </p:nvSpPr>
        <p:spPr>
          <a:xfrm>
            <a:off x="6986016" y="2560320"/>
            <a:ext cx="4242816" cy="3108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Char char="→"/>
            </a:pPr>
            <a:r>
              <a:rPr b="0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numbers do you see from the sensor? What patterns?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2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Char char="→"/>
            </a:pPr>
            <a:r>
              <a:rPr b="0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When does it trigger — where exactly is the cutoff?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2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Char char="→"/>
            </a:pPr>
            <a:r>
              <a:rPr b="0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happens if the condition is flipped?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2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Char char="→"/>
            </a:pPr>
            <a:r>
              <a:rPr b="0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Reflection: Why did the robot make that decision, and was it right?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411480" y="62636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"/>
          <p:cNvSpPr/>
          <p:nvPr/>
        </p:nvSpPr>
        <p:spPr>
          <a:xfrm>
            <a:off x="640080" y="502920"/>
            <a:ext cx="566928" cy="566928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11" name="Google Shape;11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7240" y="640080"/>
            <a:ext cx="292608" cy="292608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6"/>
          <p:cNvSpPr/>
          <p:nvPr/>
        </p:nvSpPr>
        <p:spPr>
          <a:xfrm>
            <a:off x="1325880" y="50292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DOMAIN 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6"/>
          <p:cNvSpPr/>
          <p:nvPr/>
        </p:nvSpPr>
        <p:spPr>
          <a:xfrm>
            <a:off x="1325880" y="749808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3000"/>
              <a:buFont typeface="Bookman Old Style"/>
              <a:buNone/>
            </a:pPr>
            <a:r>
              <a:rPr b="1" i="0" lang="en-US" sz="30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Creating with AI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6"/>
          <p:cNvSpPr/>
          <p:nvPr/>
        </p:nvSpPr>
        <p:spPr>
          <a:xfrm>
            <a:off x="1325880" y="1280160"/>
            <a:ext cx="8229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300"/>
              <a:buFont typeface="Calibri"/>
              <a:buNone/>
            </a:pPr>
            <a:r>
              <a:rPr b="0" i="1" lang="en-US" sz="130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What this looks like in a classroom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6"/>
          <p:cNvSpPr/>
          <p:nvPr/>
        </p:nvSpPr>
        <p:spPr>
          <a:xfrm>
            <a:off x="640080" y="1874520"/>
            <a:ext cx="5806440" cy="3977640"/>
          </a:xfrm>
          <a:prstGeom prst="roundRect">
            <a:avLst>
              <a:gd fmla="val 2299" name="adj"/>
            </a:avLst>
          </a:prstGeom>
          <a:solidFill>
            <a:srgbClr val="F6F2EE"/>
          </a:solidFill>
          <a:ln>
            <a:noFill/>
          </a:ln>
          <a:effectLst>
            <a:outerShdw blurRad="762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6"/>
          <p:cNvSpPr/>
          <p:nvPr/>
        </p:nvSpPr>
        <p:spPr>
          <a:xfrm>
            <a:off x="932688" y="2121408"/>
            <a:ext cx="522122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STUDENT DATA SHEET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6"/>
          <p:cNvSpPr/>
          <p:nvPr/>
        </p:nvSpPr>
        <p:spPr>
          <a:xfrm>
            <a:off x="932688" y="2404872"/>
            <a:ext cx="5221224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900"/>
              <a:buFont typeface="Bookman Old Style"/>
              <a:buNone/>
            </a:pPr>
            <a:r>
              <a:rPr b="1" i="0" lang="en-US" sz="19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Iteration Log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8" name="Google Shape;118;p6"/>
          <p:cNvGraphicFramePr/>
          <p:nvPr/>
        </p:nvGraphicFramePr>
        <p:xfrm>
          <a:off x="932688" y="2971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{A5BC2DC4-B130-4788-938B-D145664F19A3}</a:tableStyleId>
              </a:tblPr>
              <a:tblGrid>
                <a:gridCol w="1325875"/>
                <a:gridCol w="2331725"/>
                <a:gridCol w="1563625"/>
              </a:tblGrid>
              <a:tr h="3840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Version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Change Made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Result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2A4A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A4A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1B2A4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v1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First attempt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Overshot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A4A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1B2A4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v2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Lower speed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Closer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A4A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1B2A4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v3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Add drive() param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 target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B2A4A"/>
                        </a:buClr>
                        <a:buSzPts val="1250"/>
                        <a:buFont typeface="Calibri"/>
                        <a:buNone/>
                      </a:pPr>
                      <a:r>
                        <a:rPr b="1" lang="en-US" sz="1250" u="none" cap="none" strike="noStrike">
                          <a:solidFill>
                            <a:srgbClr val="1B2A4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v4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Tune turn angle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230"/>
                        </a:buClr>
                        <a:buSzPts val="1250"/>
                        <a:buFont typeface="Calibri"/>
                        <a:buNone/>
                      </a:pPr>
                      <a:r>
                        <a:rPr lang="en-US" sz="1250" u="none" cap="none" strike="noStrike">
                          <a:solidFill>
                            <a:srgbClr val="1E223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Best run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25400" marB="25400" marR="25400" marL="25400" anchor="ctr">
                    <a:lnL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0C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9E2"/>
                    </a:solidFill>
                  </a:tcPr>
                </a:tc>
              </a:tr>
            </a:tbl>
          </a:graphicData>
        </a:graphic>
      </p:graphicFrame>
      <p:sp>
        <p:nvSpPr>
          <p:cNvPr id="119" name="Google Shape;119;p6"/>
          <p:cNvSpPr/>
          <p:nvPr/>
        </p:nvSpPr>
        <p:spPr>
          <a:xfrm>
            <a:off x="932688" y="5285232"/>
            <a:ext cx="5221224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200"/>
              <a:buFont typeface="Calibri"/>
              <a:buNone/>
            </a:pPr>
            <a:r>
              <a:rPr b="0" i="1" lang="en-US" sz="120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Students record each revision and what it changed — a working draft history.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6"/>
          <p:cNvSpPr/>
          <p:nvPr/>
        </p:nvSpPr>
        <p:spPr>
          <a:xfrm>
            <a:off x="6675120" y="1874520"/>
            <a:ext cx="4846320" cy="3977640"/>
          </a:xfrm>
          <a:prstGeom prst="roundRect">
            <a:avLst>
              <a:gd fmla="val 2299" name="adj"/>
            </a:avLst>
          </a:prstGeom>
          <a:solidFill>
            <a:srgbClr val="1B2A4A"/>
          </a:solidFill>
          <a:ln>
            <a:noFill/>
          </a:ln>
          <a:effectLst>
            <a:outerShdw blurRad="762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6"/>
          <p:cNvSpPr/>
          <p:nvPr/>
        </p:nvSpPr>
        <p:spPr>
          <a:xfrm>
            <a:off x="6967728" y="2121408"/>
            <a:ext cx="426110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THE EXACT QUESTIONS WE ASK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6"/>
          <p:cNvSpPr/>
          <p:nvPr/>
        </p:nvSpPr>
        <p:spPr>
          <a:xfrm>
            <a:off x="6986016" y="2560320"/>
            <a:ext cx="4242816" cy="3108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Char char="→"/>
            </a:pPr>
            <a:r>
              <a:rPr b="0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Where is the code repeating — what should become a function?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2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Char char="→"/>
            </a:pPr>
            <a:r>
              <a:rPr b="0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should change in drive()? Add the parameter and test.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2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Char char="→"/>
            </a:pPr>
            <a:r>
              <a:rPr b="0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improved after your change? What still needs work?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2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libri"/>
              <a:buChar char="→"/>
            </a:pPr>
            <a:r>
              <a:rPr b="0" i="0" lang="en-US" sz="14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Reflection: How did breaking the problem down make it easier to build?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6"/>
          <p:cNvSpPr/>
          <p:nvPr/>
        </p:nvSpPr>
        <p:spPr>
          <a:xfrm>
            <a:off x="411480" y="62636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>
            <a:off x="640080" y="502920"/>
            <a:ext cx="566928" cy="566928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0" name="Google Shape;13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7240" y="640080"/>
            <a:ext cx="292608" cy="292608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7"/>
          <p:cNvSpPr/>
          <p:nvPr/>
        </p:nvSpPr>
        <p:spPr>
          <a:xfrm>
            <a:off x="1325880" y="50292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DOMAIN 3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7"/>
          <p:cNvSpPr/>
          <p:nvPr/>
        </p:nvSpPr>
        <p:spPr>
          <a:xfrm>
            <a:off x="1325880" y="749808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3000"/>
              <a:buFont typeface="Bookman Old Style"/>
              <a:buNone/>
            </a:pPr>
            <a:r>
              <a:rPr b="1" i="0" lang="en-US" sz="30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Managing AI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7"/>
          <p:cNvSpPr/>
          <p:nvPr/>
        </p:nvSpPr>
        <p:spPr>
          <a:xfrm>
            <a:off x="1325880" y="1280160"/>
            <a:ext cx="8229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300"/>
              <a:buFont typeface="Calibri"/>
              <a:buNone/>
            </a:pPr>
            <a:r>
              <a:rPr b="0" i="1" lang="en-US" sz="130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This is where robotics shines.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7"/>
          <p:cNvSpPr/>
          <p:nvPr/>
        </p:nvSpPr>
        <p:spPr>
          <a:xfrm>
            <a:off x="777240" y="2057400"/>
            <a:ext cx="5074920" cy="2194560"/>
          </a:xfrm>
          <a:prstGeom prst="roundRect">
            <a:avLst>
              <a:gd fmla="val 5000" name="adj"/>
            </a:avLst>
          </a:prstGeom>
          <a:solidFill>
            <a:srgbClr val="FBEDEF"/>
          </a:solidFill>
          <a:ln>
            <a:noFill/>
          </a:ln>
          <a:effectLst>
            <a:outerShdw blurRad="101600" rotWithShape="0" algn="bl" dir="5400000" dist="381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7"/>
          <p:cNvSpPr/>
          <p:nvPr/>
        </p:nvSpPr>
        <p:spPr>
          <a:xfrm>
            <a:off x="1051560" y="233172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THE ROBOT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7"/>
          <p:cNvSpPr/>
          <p:nvPr/>
        </p:nvSpPr>
        <p:spPr>
          <a:xfrm>
            <a:off x="1051560" y="2743200"/>
            <a:ext cx="452628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Bookman Old Style"/>
              <a:buNone/>
            </a:pPr>
            <a:r>
              <a:rPr b="1" i="1" lang="en-US" sz="24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“I’ll handle the repetitive task.”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7"/>
          <p:cNvSpPr/>
          <p:nvPr/>
        </p:nvSpPr>
        <p:spPr>
          <a:xfrm>
            <a:off x="6355080" y="2057400"/>
            <a:ext cx="5074920" cy="2194560"/>
          </a:xfrm>
          <a:prstGeom prst="roundRect">
            <a:avLst>
              <a:gd fmla="val 5000" name="adj"/>
            </a:avLst>
          </a:prstGeom>
          <a:solidFill>
            <a:srgbClr val="1B2A4A"/>
          </a:solidFill>
          <a:ln>
            <a:noFill/>
          </a:ln>
          <a:effectLst>
            <a:outerShdw blurRad="101600" rotWithShape="0" algn="bl" dir="5400000" dist="381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7"/>
          <p:cNvSpPr/>
          <p:nvPr/>
        </p:nvSpPr>
        <p:spPr>
          <a:xfrm>
            <a:off x="6629400" y="233172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THE HUMAN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7"/>
          <p:cNvSpPr/>
          <p:nvPr/>
        </p:nvSpPr>
        <p:spPr>
          <a:xfrm>
            <a:off x="6629400" y="2743200"/>
            <a:ext cx="452628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Bookman Old Style"/>
              <a:buNone/>
            </a:pPr>
            <a:r>
              <a:rPr b="1" i="1" lang="en-US" sz="240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“I’ll make the strategic decision.”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7"/>
          <p:cNvSpPr/>
          <p:nvPr/>
        </p:nvSpPr>
        <p:spPr>
          <a:xfrm>
            <a:off x="777240" y="4480560"/>
            <a:ext cx="106527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23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1E2230"/>
                </a:solidFill>
                <a:latin typeface="Calibri"/>
                <a:ea typeface="Calibri"/>
                <a:cs typeface="Calibri"/>
                <a:sym typeface="Calibri"/>
              </a:rPr>
              <a:t>That division of labor — delegate the routine, keep the judgment — is exactly the Managing AI domain.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7"/>
          <p:cNvSpPr/>
          <p:nvPr/>
        </p:nvSpPr>
        <p:spPr>
          <a:xfrm>
            <a:off x="777240" y="5120640"/>
            <a:ext cx="10652760" cy="868680"/>
          </a:xfrm>
          <a:prstGeom prst="roundRect">
            <a:avLst>
              <a:gd fmla="val 10526" name="adj"/>
            </a:avLst>
          </a:prstGeom>
          <a:solidFill>
            <a:srgbClr val="F6F2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7"/>
          <p:cNvSpPr/>
          <p:nvPr/>
        </p:nvSpPr>
        <p:spPr>
          <a:xfrm>
            <a:off x="1051560" y="5230368"/>
            <a:ext cx="101041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1350"/>
              <a:buFont typeface="Calibri"/>
              <a:buNone/>
            </a:pPr>
            <a:r>
              <a:rPr b="1" i="0" lang="en-US" sz="1350" u="none" cap="none" strike="noStrike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We ask:  </a:t>
            </a:r>
            <a:r>
              <a:rPr b="0" i="0" lang="en-US" sz="1350" u="none" cap="none" strike="noStrike">
                <a:solidFill>
                  <a:srgbClr val="1E2230"/>
                </a:solidFill>
                <a:latin typeface="Calibri"/>
                <a:ea typeface="Calibri"/>
                <a:cs typeface="Calibri"/>
                <a:sym typeface="Calibri"/>
              </a:rPr>
              <a:t>Which work should the robot repeat, and which decision should you keep?  ·  Why that action and not another?  ·  When should the robot choose for itself?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7"/>
          <p:cNvSpPr/>
          <p:nvPr/>
        </p:nvSpPr>
        <p:spPr>
          <a:xfrm>
            <a:off x="411480" y="62636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"/>
          <p:cNvSpPr/>
          <p:nvPr/>
        </p:nvSpPr>
        <p:spPr>
          <a:xfrm>
            <a:off x="640080" y="502920"/>
            <a:ext cx="566928" cy="566928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50" name="Google Shape;15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7240" y="640080"/>
            <a:ext cx="292608" cy="292608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8"/>
          <p:cNvSpPr/>
          <p:nvPr/>
        </p:nvSpPr>
        <p:spPr>
          <a:xfrm>
            <a:off x="1325880" y="502920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DOMAIN 4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8"/>
          <p:cNvSpPr/>
          <p:nvPr/>
        </p:nvSpPr>
        <p:spPr>
          <a:xfrm>
            <a:off x="1325880" y="749808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3000"/>
              <a:buFont typeface="Bookman Old Style"/>
              <a:buNone/>
            </a:pPr>
            <a:r>
              <a:rPr b="1" i="0" lang="en-US" sz="30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Designing AI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8"/>
          <p:cNvSpPr/>
          <p:nvPr/>
        </p:nvSpPr>
        <p:spPr>
          <a:xfrm>
            <a:off x="1325880" y="1280160"/>
            <a:ext cx="8229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300"/>
              <a:buFont typeface="Calibri"/>
              <a:buNone/>
            </a:pPr>
            <a:r>
              <a:rPr b="0" i="1" lang="en-US" sz="130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This is where the curriculum is exceptionally strong.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8"/>
          <p:cNvSpPr/>
          <p:nvPr/>
        </p:nvSpPr>
        <p:spPr>
          <a:xfrm>
            <a:off x="777240" y="1874520"/>
            <a:ext cx="2606040" cy="841248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4E2D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8"/>
          <p:cNvSpPr/>
          <p:nvPr/>
        </p:nvSpPr>
        <p:spPr>
          <a:xfrm>
            <a:off x="978408" y="2066544"/>
            <a:ext cx="457200" cy="457200"/>
          </a:xfrm>
          <a:prstGeom prst="ellipse">
            <a:avLst/>
          </a:prstGeom>
          <a:solidFill>
            <a:srgbClr val="FBED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56" name="Google Shape;15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7280" y="2185416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8"/>
          <p:cNvSpPr/>
          <p:nvPr/>
        </p:nvSpPr>
        <p:spPr>
          <a:xfrm>
            <a:off x="1554480" y="1874520"/>
            <a:ext cx="169164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Bookman Old Style"/>
              <a:buNone/>
            </a:pPr>
            <a:r>
              <a:rPr b="1" i="0" lang="en-US" sz="15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sensors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8"/>
          <p:cNvSpPr/>
          <p:nvPr/>
        </p:nvSpPr>
        <p:spPr>
          <a:xfrm>
            <a:off x="3502152" y="1874520"/>
            <a:ext cx="2606040" cy="841248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4E2D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8"/>
          <p:cNvSpPr/>
          <p:nvPr/>
        </p:nvSpPr>
        <p:spPr>
          <a:xfrm>
            <a:off x="3703320" y="2066544"/>
            <a:ext cx="457200" cy="457200"/>
          </a:xfrm>
          <a:prstGeom prst="ellipse">
            <a:avLst/>
          </a:prstGeom>
          <a:solidFill>
            <a:srgbClr val="FBED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60" name="Google Shape;16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22192" y="2185416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8"/>
          <p:cNvSpPr/>
          <p:nvPr/>
        </p:nvSpPr>
        <p:spPr>
          <a:xfrm>
            <a:off x="4279392" y="1874520"/>
            <a:ext cx="169164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Bookman Old Style"/>
              <a:buNone/>
            </a:pPr>
            <a:r>
              <a:rPr b="1" i="0" lang="en-US" sz="15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data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8"/>
          <p:cNvSpPr/>
          <p:nvPr/>
        </p:nvSpPr>
        <p:spPr>
          <a:xfrm>
            <a:off x="6227064" y="1874520"/>
            <a:ext cx="2606040" cy="841248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4E2D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8"/>
          <p:cNvSpPr/>
          <p:nvPr/>
        </p:nvSpPr>
        <p:spPr>
          <a:xfrm>
            <a:off x="6428232" y="2066544"/>
            <a:ext cx="457200" cy="457200"/>
          </a:xfrm>
          <a:prstGeom prst="ellipse">
            <a:avLst/>
          </a:prstGeom>
          <a:solidFill>
            <a:srgbClr val="FBED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64" name="Google Shape;164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47104" y="2185416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8"/>
          <p:cNvSpPr/>
          <p:nvPr/>
        </p:nvSpPr>
        <p:spPr>
          <a:xfrm>
            <a:off x="7004304" y="1874520"/>
            <a:ext cx="169164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Bookman Old Style"/>
              <a:buNone/>
            </a:pPr>
            <a:r>
              <a:rPr b="1" i="0" lang="en-US" sz="15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decision making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8"/>
          <p:cNvSpPr/>
          <p:nvPr/>
        </p:nvSpPr>
        <p:spPr>
          <a:xfrm>
            <a:off x="8951976" y="1874520"/>
            <a:ext cx="2606040" cy="841248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4E2D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8"/>
          <p:cNvSpPr/>
          <p:nvPr/>
        </p:nvSpPr>
        <p:spPr>
          <a:xfrm>
            <a:off x="9153144" y="2066544"/>
            <a:ext cx="457200" cy="457200"/>
          </a:xfrm>
          <a:prstGeom prst="ellipse">
            <a:avLst/>
          </a:prstGeom>
          <a:solidFill>
            <a:srgbClr val="FBED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68" name="Google Shape;168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72016" y="2185416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8"/>
          <p:cNvSpPr/>
          <p:nvPr/>
        </p:nvSpPr>
        <p:spPr>
          <a:xfrm>
            <a:off x="9729216" y="1874520"/>
            <a:ext cx="169164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Bookman Old Style"/>
              <a:buNone/>
            </a:pPr>
            <a:r>
              <a:rPr b="1" i="0" lang="en-US" sz="15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feedback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8"/>
          <p:cNvSpPr/>
          <p:nvPr/>
        </p:nvSpPr>
        <p:spPr>
          <a:xfrm>
            <a:off x="777240" y="2834640"/>
            <a:ext cx="2606040" cy="841248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4E2D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8"/>
          <p:cNvSpPr/>
          <p:nvPr/>
        </p:nvSpPr>
        <p:spPr>
          <a:xfrm>
            <a:off x="978408" y="3026664"/>
            <a:ext cx="457200" cy="457200"/>
          </a:xfrm>
          <a:prstGeom prst="ellipse">
            <a:avLst/>
          </a:prstGeom>
          <a:solidFill>
            <a:srgbClr val="FBED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2" name="Google Shape;172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97280" y="3145536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8"/>
          <p:cNvSpPr/>
          <p:nvPr/>
        </p:nvSpPr>
        <p:spPr>
          <a:xfrm>
            <a:off x="1554480" y="2834640"/>
            <a:ext cx="169164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Bookman Old Style"/>
              <a:buNone/>
            </a:pPr>
            <a:r>
              <a:rPr b="1" i="0" lang="en-US" sz="15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algorithms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8"/>
          <p:cNvSpPr/>
          <p:nvPr/>
        </p:nvSpPr>
        <p:spPr>
          <a:xfrm>
            <a:off x="3502152" y="2834640"/>
            <a:ext cx="2606040" cy="841248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4E2D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8"/>
          <p:cNvSpPr/>
          <p:nvPr/>
        </p:nvSpPr>
        <p:spPr>
          <a:xfrm>
            <a:off x="3703320" y="3026664"/>
            <a:ext cx="457200" cy="457200"/>
          </a:xfrm>
          <a:prstGeom prst="ellipse">
            <a:avLst/>
          </a:prstGeom>
          <a:solidFill>
            <a:srgbClr val="FBED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6" name="Google Shape;176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822192" y="3145536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8"/>
          <p:cNvSpPr/>
          <p:nvPr/>
        </p:nvSpPr>
        <p:spPr>
          <a:xfrm>
            <a:off x="4279392" y="2834640"/>
            <a:ext cx="169164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Bookman Old Style"/>
              <a:buNone/>
            </a:pPr>
            <a:r>
              <a:rPr b="1" i="0" lang="en-US" sz="15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localization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8"/>
          <p:cNvSpPr/>
          <p:nvPr/>
        </p:nvSpPr>
        <p:spPr>
          <a:xfrm>
            <a:off x="6227064" y="2834640"/>
            <a:ext cx="2606040" cy="841248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4E2D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8"/>
          <p:cNvSpPr/>
          <p:nvPr/>
        </p:nvSpPr>
        <p:spPr>
          <a:xfrm>
            <a:off x="6428232" y="3026664"/>
            <a:ext cx="457200" cy="457200"/>
          </a:xfrm>
          <a:prstGeom prst="ellipse">
            <a:avLst/>
          </a:prstGeom>
          <a:solidFill>
            <a:srgbClr val="FBED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80" name="Google Shape;180;p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547104" y="3145536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8"/>
          <p:cNvSpPr/>
          <p:nvPr/>
        </p:nvSpPr>
        <p:spPr>
          <a:xfrm>
            <a:off x="7004304" y="2834640"/>
            <a:ext cx="169164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Bookman Old Style"/>
              <a:buNone/>
            </a:pPr>
            <a:r>
              <a:rPr b="1" i="0" lang="en-US" sz="15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state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8"/>
          <p:cNvSpPr/>
          <p:nvPr/>
        </p:nvSpPr>
        <p:spPr>
          <a:xfrm>
            <a:off x="8951976" y="2834640"/>
            <a:ext cx="2606040" cy="841248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4E2D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5400000" dist="254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8"/>
          <p:cNvSpPr/>
          <p:nvPr/>
        </p:nvSpPr>
        <p:spPr>
          <a:xfrm>
            <a:off x="9153144" y="3026664"/>
            <a:ext cx="457200" cy="457200"/>
          </a:xfrm>
          <a:prstGeom prst="ellipse">
            <a:avLst/>
          </a:prstGeom>
          <a:solidFill>
            <a:srgbClr val="FBED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84" name="Google Shape;184;p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272016" y="3145536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8"/>
          <p:cNvSpPr/>
          <p:nvPr/>
        </p:nvSpPr>
        <p:spPr>
          <a:xfrm>
            <a:off x="9729216" y="2834640"/>
            <a:ext cx="169164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Bookman Old Style"/>
              <a:buNone/>
            </a:pPr>
            <a:r>
              <a:rPr b="1" i="0" lang="en-US" sz="1500" u="none" cap="none" strike="noStrike">
                <a:solidFill>
                  <a:srgbClr val="1B2A4A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evaluation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8"/>
          <p:cNvSpPr/>
          <p:nvPr/>
        </p:nvSpPr>
        <p:spPr>
          <a:xfrm>
            <a:off x="777240" y="4041648"/>
            <a:ext cx="10652760" cy="1920240"/>
          </a:xfrm>
          <a:prstGeom prst="roundRect">
            <a:avLst>
              <a:gd fmla="val 5714" name="adj"/>
            </a:avLst>
          </a:prstGeom>
          <a:solidFill>
            <a:srgbClr val="1B2A4A"/>
          </a:solidFill>
          <a:ln>
            <a:noFill/>
          </a:ln>
          <a:effectLst>
            <a:outerShdw blurRad="101600" rotWithShape="0" algn="bl" dir="5400000" dist="38100">
              <a:srgbClr val="000000">
                <a:alpha val="1411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8"/>
          <p:cNvSpPr/>
          <p:nvPr/>
        </p:nvSpPr>
        <p:spPr>
          <a:xfrm>
            <a:off x="1097280" y="4224528"/>
            <a:ext cx="10058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2400"/>
              <a:buFont typeface="Bookman Old Style"/>
              <a:buNone/>
            </a:pPr>
            <a:r>
              <a:rPr b="1" i="0" lang="en-US" sz="2400" u="none" cap="none" strike="noStrike">
                <a:solidFill>
                  <a:srgbClr val="E8A93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These are AI concepts.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8"/>
          <p:cNvSpPr/>
          <p:nvPr/>
        </p:nvSpPr>
        <p:spPr>
          <a:xfrm>
            <a:off x="1097280" y="4754880"/>
            <a:ext cx="996696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Calibri"/>
              <a:buNone/>
            </a:pPr>
            <a:r>
              <a:rPr b="0" i="0" lang="en-US" sz="16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Students don’t have to train ChatGPT. They’re already learning how intelligent systems perceive the world, store what they see, decide, and adjust.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8"/>
          <p:cNvSpPr/>
          <p:nvPr/>
        </p:nvSpPr>
        <p:spPr>
          <a:xfrm>
            <a:off x="1097280" y="5596128"/>
            <a:ext cx="99669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CEDE"/>
              </a:buClr>
              <a:buSzPts val="1250"/>
              <a:buFont typeface="Calibri"/>
              <a:buNone/>
            </a:pPr>
            <a:r>
              <a:rPr b="0" i="1" lang="en-US" sz="1250" u="none" cap="none" strike="noStrike">
                <a:solidFill>
                  <a:srgbClr val="C7CEDE"/>
                </a:solidFill>
                <a:latin typeface="Calibri"/>
                <a:ea typeface="Calibri"/>
                <a:cs typeface="Calibri"/>
                <a:sym typeface="Calibri"/>
              </a:rPr>
              <a:t>We ask:  What did we store?  ·  Which run was best, and why?  ·  What trends are in the data?  ·  What does your scoring system reward?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8"/>
          <p:cNvSpPr/>
          <p:nvPr/>
        </p:nvSpPr>
        <p:spPr>
          <a:xfrm>
            <a:off x="411480" y="62636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637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C637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B2A4A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9"/>
          <p:cNvSpPr/>
          <p:nvPr/>
        </p:nvSpPr>
        <p:spPr>
          <a:xfrm>
            <a:off x="731520" y="54864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THE BIG IDEA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9"/>
          <p:cNvSpPr/>
          <p:nvPr/>
        </p:nvSpPr>
        <p:spPr>
          <a:xfrm>
            <a:off x="713232" y="914400"/>
            <a:ext cx="100584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Bookman Old Style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Robotics Makes AI Visible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9"/>
          <p:cNvSpPr/>
          <p:nvPr/>
        </p:nvSpPr>
        <p:spPr>
          <a:xfrm>
            <a:off x="731520" y="1783080"/>
            <a:ext cx="65836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C7CEDE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C7CEDE"/>
                </a:solidFill>
                <a:latin typeface="Calibri"/>
                <a:ea typeface="Calibri"/>
                <a:cs typeface="Calibri"/>
                <a:sym typeface="Calibri"/>
              </a:rPr>
              <a:t>AI literacy is hard because intelligence is invisible. With robotics, you can literally watch it happen.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9"/>
          <p:cNvSpPr/>
          <p:nvPr/>
        </p:nvSpPr>
        <p:spPr>
          <a:xfrm>
            <a:off x="868680" y="2788920"/>
            <a:ext cx="2743200" cy="566928"/>
          </a:xfrm>
          <a:prstGeom prst="roundRect">
            <a:avLst>
              <a:gd fmla="val 48387" name="adj"/>
            </a:avLst>
          </a:prstGeom>
          <a:solidFill>
            <a:srgbClr val="27365C"/>
          </a:solidFill>
          <a:ln cap="flat" cmpd="sng" w="12700">
            <a:solidFill>
              <a:srgbClr val="3A4D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9"/>
          <p:cNvSpPr/>
          <p:nvPr/>
        </p:nvSpPr>
        <p:spPr>
          <a:xfrm>
            <a:off x="868680" y="2788920"/>
            <a:ext cx="27432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Bookman Old Style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Sensors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9"/>
          <p:cNvSpPr/>
          <p:nvPr/>
        </p:nvSpPr>
        <p:spPr>
          <a:xfrm>
            <a:off x="2011680" y="331927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↓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9"/>
          <p:cNvSpPr/>
          <p:nvPr/>
        </p:nvSpPr>
        <p:spPr>
          <a:xfrm>
            <a:off x="868680" y="3520440"/>
            <a:ext cx="2743200" cy="566928"/>
          </a:xfrm>
          <a:prstGeom prst="roundRect">
            <a:avLst>
              <a:gd fmla="val 48387" name="adj"/>
            </a:avLst>
          </a:prstGeom>
          <a:solidFill>
            <a:srgbClr val="27365C"/>
          </a:solidFill>
          <a:ln cap="flat" cmpd="sng" w="12700">
            <a:solidFill>
              <a:srgbClr val="3A4D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9"/>
          <p:cNvSpPr/>
          <p:nvPr/>
        </p:nvSpPr>
        <p:spPr>
          <a:xfrm>
            <a:off x="868680" y="3520440"/>
            <a:ext cx="27432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Bookman Old Style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Input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9"/>
          <p:cNvSpPr/>
          <p:nvPr/>
        </p:nvSpPr>
        <p:spPr>
          <a:xfrm>
            <a:off x="2011680" y="405079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↓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9"/>
          <p:cNvSpPr/>
          <p:nvPr/>
        </p:nvSpPr>
        <p:spPr>
          <a:xfrm>
            <a:off x="868680" y="4251960"/>
            <a:ext cx="2743200" cy="566928"/>
          </a:xfrm>
          <a:prstGeom prst="roundRect">
            <a:avLst>
              <a:gd fmla="val 48387" name="adj"/>
            </a:avLst>
          </a:prstGeom>
          <a:solidFill>
            <a:srgbClr val="C8102E"/>
          </a:solidFill>
          <a:ln cap="flat" cmpd="sng" w="1270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9"/>
          <p:cNvSpPr/>
          <p:nvPr/>
        </p:nvSpPr>
        <p:spPr>
          <a:xfrm>
            <a:off x="868680" y="4251960"/>
            <a:ext cx="27432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Bookman Old Style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Decision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9"/>
          <p:cNvSpPr/>
          <p:nvPr/>
        </p:nvSpPr>
        <p:spPr>
          <a:xfrm>
            <a:off x="2011680" y="478231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↓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9"/>
          <p:cNvSpPr/>
          <p:nvPr/>
        </p:nvSpPr>
        <p:spPr>
          <a:xfrm>
            <a:off x="868680" y="4983480"/>
            <a:ext cx="2743200" cy="566928"/>
          </a:xfrm>
          <a:prstGeom prst="roundRect">
            <a:avLst>
              <a:gd fmla="val 48387" name="adj"/>
            </a:avLst>
          </a:prstGeom>
          <a:solidFill>
            <a:srgbClr val="27365C"/>
          </a:solidFill>
          <a:ln cap="flat" cmpd="sng" w="12700">
            <a:solidFill>
              <a:srgbClr val="3A4D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9"/>
          <p:cNvSpPr/>
          <p:nvPr/>
        </p:nvSpPr>
        <p:spPr>
          <a:xfrm>
            <a:off x="868680" y="4983480"/>
            <a:ext cx="27432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Bookman Old Style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Output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9"/>
          <p:cNvSpPr/>
          <p:nvPr/>
        </p:nvSpPr>
        <p:spPr>
          <a:xfrm>
            <a:off x="2011680" y="551383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↓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9"/>
          <p:cNvSpPr/>
          <p:nvPr/>
        </p:nvSpPr>
        <p:spPr>
          <a:xfrm>
            <a:off x="868680" y="5715000"/>
            <a:ext cx="2743200" cy="566928"/>
          </a:xfrm>
          <a:prstGeom prst="roundRect">
            <a:avLst>
              <a:gd fmla="val 48387" name="adj"/>
            </a:avLst>
          </a:prstGeom>
          <a:solidFill>
            <a:srgbClr val="27365C"/>
          </a:solidFill>
          <a:ln cap="flat" cmpd="sng" w="12700">
            <a:solidFill>
              <a:srgbClr val="3A4D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9"/>
          <p:cNvSpPr/>
          <p:nvPr/>
        </p:nvSpPr>
        <p:spPr>
          <a:xfrm>
            <a:off x="868680" y="5715000"/>
            <a:ext cx="27432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Bookman Old Style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Feedback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9"/>
          <p:cNvSpPr/>
          <p:nvPr/>
        </p:nvSpPr>
        <p:spPr>
          <a:xfrm>
            <a:off x="868680" y="6464808"/>
            <a:ext cx="2743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1400"/>
              <a:buFont typeface="Calibri"/>
              <a:buNone/>
            </a:pPr>
            <a:r>
              <a:rPr b="1" i="1" lang="en-US" sz="1400" u="none" cap="none" strike="noStrike">
                <a:solidFill>
                  <a:srgbClr val="E8A93B"/>
                </a:solidFill>
                <a:latin typeface="Calibri"/>
                <a:ea typeface="Calibri"/>
                <a:cs typeface="Calibri"/>
                <a:sym typeface="Calibri"/>
              </a:rPr>
              <a:t>↻  repeat the loop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g/botguy_t.png" id="214" name="Google Shape;214;p9"/>
          <p:cNvPicPr preferRelativeResize="0"/>
          <p:nvPr/>
        </p:nvPicPr>
        <p:blipFill rotWithShape="1">
          <a:blip r:embed="rId3">
            <a:alphaModFix amt="92000"/>
          </a:blip>
          <a:srcRect b="0" l="0" r="0" t="0"/>
          <a:stretch/>
        </p:blipFill>
        <p:spPr>
          <a:xfrm>
            <a:off x="8869680" y="2286000"/>
            <a:ext cx="2468880" cy="310896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9"/>
          <p:cNvSpPr/>
          <p:nvPr/>
        </p:nvSpPr>
        <p:spPr>
          <a:xfrm>
            <a:off x="4160520" y="3291840"/>
            <a:ext cx="4114800" cy="2103120"/>
          </a:xfrm>
          <a:prstGeom prst="roundRect">
            <a:avLst>
              <a:gd fmla="val 5217" name="adj"/>
            </a:avLst>
          </a:prstGeom>
          <a:solidFill>
            <a:srgbClr val="12203F"/>
          </a:solidFill>
          <a:ln cap="flat" cmpd="sng" w="12700">
            <a:solidFill>
              <a:srgbClr val="2C417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9"/>
          <p:cNvSpPr/>
          <p:nvPr/>
        </p:nvSpPr>
        <p:spPr>
          <a:xfrm>
            <a:off x="4434840" y="3520440"/>
            <a:ext cx="36118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93B"/>
              </a:buClr>
              <a:buSzPts val="2200"/>
              <a:buFont typeface="Bookman Old Style"/>
              <a:buNone/>
            </a:pPr>
            <a:r>
              <a:rPr b="1" i="0" lang="en-US" sz="2200" u="none" cap="none" strike="noStrike">
                <a:solidFill>
                  <a:srgbClr val="E8A93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Students can actually SEE the loop.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9"/>
          <p:cNvSpPr/>
          <p:nvPr/>
        </p:nvSpPr>
        <p:spPr>
          <a:xfrm>
            <a:off x="4434840" y="4434840"/>
            <a:ext cx="36118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CE0EA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DCE0EA"/>
                </a:solidFill>
                <a:latin typeface="Calibri"/>
                <a:ea typeface="Calibri"/>
                <a:cs typeface="Calibri"/>
                <a:sym typeface="Calibri"/>
              </a:rPr>
              <a:t>That is something a chatbot can never show them.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2026-06-29T19:31:46Z</dcterms:created>
  <dc:creator>KIPR</dc:creator>
</cp:coreProperties>
</file>