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</p:sldIdLst>
  <p:sldSz cy="6858000" cx="12192000"/>
  <p:notesSz cx="6858000" cy="12192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17" roundtripDataSignature="AMtx7mhE2tjN/J6dzBFQ3qCPzg6OvOH4U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A5BC2DC4-B130-4788-938B-D145664F19A3}">
  <a:tblStyle styleId="{A5BC2DC4-B130-4788-938B-D145664F19A3}" styleName="Table_0">
    <a:wholeTbl>
      <a:tcTxStyle>
        <a:font>
          <a:latin typeface="Arial"/>
          <a:ea typeface="Arial"/>
          <a:cs typeface="Arial"/>
        </a:font>
        <a:srgbClr val="000000"/>
      </a:tcTx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customschemas.google.com/relationships/presentationmetadata" Target="metadata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" name="Google Shape;13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Set the frame: this is not a tools class. AI is entering every field, and the goal is a way of thinking, not a particular chatbot.</a:t>
            </a:r>
            <a:endParaRPr/>
          </a:p>
        </p:txBody>
      </p:sp>
      <p:sp>
        <p:nvSpPr>
          <p:cNvPr id="14" name="Google Shape;14;p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0" name="Google Shape;220;p1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Deliver slowly. 'Robotics is the vehicle.' — pause — 'AI literacy is the destination.' Let it sit before moving on.</a:t>
            </a:r>
            <a:endParaRPr/>
          </a:p>
        </p:txBody>
      </p:sp>
      <p:sp>
        <p:nvSpPr>
          <p:cNvPr id="221" name="Google Shape;221;p10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8" name="Google Shape;228;p1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The takeaway. These ten skills are the real curriculum. AI literacy is the natural result of teaching them well — through robotics.</a:t>
            </a:r>
            <a:endParaRPr/>
          </a:p>
        </p:txBody>
      </p:sp>
      <p:sp>
        <p:nvSpPr>
          <p:cNvPr id="229" name="Google Shape;229;p1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" name="Google Shape;22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Read the definition, then land the note: the bar is not building AI. The bar is engaging, creating, managing, designing, and evaluating it.</a:t>
            </a:r>
            <a:endParaRPr/>
          </a:p>
        </p:txBody>
      </p:sp>
      <p:sp>
        <p:nvSpPr>
          <p:cNvPr id="23" name="Google Shape;23;p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7" name="Google Shape;37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This is the map for the rest of the talk. Four domains, increasing in depth left to right. We'll show what each looks like in a real classroom next.</a:t>
            </a:r>
            <a:endParaRPr/>
          </a:p>
        </p:txBody>
      </p:sp>
      <p:sp>
        <p:nvSpPr>
          <p:cNvPr id="38" name="Google Shape;38;p3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9" name="Google Shape;69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Recognizing AI starts with demystifying the computer. Kids see it only does exactly what it's told — yet the data shows drift. That gap is where they start asking what 'intelligence' really is.</a:t>
            </a:r>
            <a:endParaRPr/>
          </a:p>
        </p:txBody>
      </p:sp>
      <p:sp>
        <p:nvSpPr>
          <p:cNvPr id="70" name="Google Shape;70;p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8" name="Google Shape;88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Evaluating outputs = checking whether a rule-based decision is actually correct. The data table makes the threshold visible: students decide where the cutoff belongs and judge each call.</a:t>
            </a:r>
            <a:endParaRPr/>
          </a:p>
        </p:txBody>
      </p:sp>
      <p:sp>
        <p:nvSpPr>
          <p:cNvPr id="89" name="Google Shape;89;p5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7" name="Google Shape;107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Creating with AI is iteration. The log is a draft history — the same revise-and-improve loop students will use working alongside generative AI. Land the prompt-engineering line.</a:t>
            </a:r>
            <a:endParaRPr/>
          </a:p>
        </p:txBody>
      </p:sp>
      <p:sp>
        <p:nvSpPr>
          <p:cNvPr id="108" name="Google Shape;108;p6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6" name="Google Shape;126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Managing AI is delegation plus human judgment. The robot/human split is the cleanest classroom model of it. The repetitive vs strategic line is the whole point.</a:t>
            </a:r>
            <a:endParaRPr/>
          </a:p>
        </p:txBody>
      </p:sp>
      <p:sp>
        <p:nvSpPr>
          <p:cNvPr id="127" name="Google Shape;127;p7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6" name="Google Shape;146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Designing AI is the deep end — and the curriculum already lives here. Sensors, data, feedback, state, evaluation. These ARE the building blocks of intelligent systems.</a:t>
            </a:r>
            <a:endParaRPr/>
          </a:p>
        </p:txBody>
      </p:sp>
      <p:sp>
        <p:nvSpPr>
          <p:cNvPr id="147" name="Google Shape;147;p8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3" name="Google Shape;193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Core thesis. Intelligence is abstract; the sense-decide-act-feedback loop is concrete and watchable on a robot. Pause on 'a chatbot can never show them.'</a:t>
            </a:r>
            <a:endParaRPr/>
          </a:p>
        </p:txBody>
      </p:sp>
      <p:sp>
        <p:nvSpPr>
          <p:cNvPr id="194" name="Google Shape;194;p9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EFAULT">
  <p:cSld name="DEFAULT">
    <p:bg>
      <p:bgPr>
        <a:solidFill>
          <a:schemeClr val="lt1"/>
        </a:solidFill>
      </p:bgPr>
    </p:bg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0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1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5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7.png"/><Relationship Id="rId4" Type="http://schemas.openxmlformats.org/officeDocument/2006/relationships/image" Target="../media/image1.png"/><Relationship Id="rId5" Type="http://schemas.openxmlformats.org/officeDocument/2006/relationships/image" Target="../media/image5.png"/><Relationship Id="rId6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7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5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.png"/><Relationship Id="rId4" Type="http://schemas.openxmlformats.org/officeDocument/2006/relationships/image" Target="../media/image10.png"/><Relationship Id="rId11" Type="http://schemas.openxmlformats.org/officeDocument/2006/relationships/image" Target="../media/image17.png"/><Relationship Id="rId10" Type="http://schemas.openxmlformats.org/officeDocument/2006/relationships/image" Target="../media/image13.png"/><Relationship Id="rId9" Type="http://schemas.openxmlformats.org/officeDocument/2006/relationships/image" Target="../media/image11.png"/><Relationship Id="rId5" Type="http://schemas.openxmlformats.org/officeDocument/2006/relationships/image" Target="../media/image18.png"/><Relationship Id="rId6" Type="http://schemas.openxmlformats.org/officeDocument/2006/relationships/image" Target="../media/image12.png"/><Relationship Id="rId7" Type="http://schemas.openxmlformats.org/officeDocument/2006/relationships/image" Target="../media/image8.png"/><Relationship Id="rId8" Type="http://schemas.openxmlformats.org/officeDocument/2006/relationships/image" Target="../media/image16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B2A4A"/>
        </a:solidFill>
      </p:bgPr>
    </p:bg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img/botguy_t.png" id="16" name="Google Shape;16;p1"/>
          <p:cNvPicPr preferRelativeResize="0"/>
          <p:nvPr/>
        </p:nvPicPr>
        <p:blipFill rotWithShape="1">
          <a:blip r:embed="rId3">
            <a:alphaModFix amt="88000"/>
          </a:blip>
          <a:srcRect b="0" l="0" r="0" t="0"/>
          <a:stretch/>
        </p:blipFill>
        <p:spPr>
          <a:xfrm>
            <a:off x="8732520" y="640080"/>
            <a:ext cx="3017520" cy="3794760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7;p1"/>
          <p:cNvSpPr/>
          <p:nvPr/>
        </p:nvSpPr>
        <p:spPr>
          <a:xfrm>
            <a:off x="731520" y="1051560"/>
            <a:ext cx="8229600" cy="3657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E8A93B"/>
              </a:buClr>
              <a:buSzPts val="1500"/>
              <a:buFont typeface="Calibri"/>
              <a:buNone/>
            </a:pPr>
            <a:r>
              <a:rPr b="1" i="0" lang="en-US" sz="1500" u="none" cap="none" strike="noStrike">
                <a:solidFill>
                  <a:srgbClr val="E8A93B"/>
                </a:solidFill>
                <a:latin typeface="Calibri"/>
                <a:ea typeface="Calibri"/>
                <a:cs typeface="Calibri"/>
                <a:sym typeface="Calibri"/>
              </a:rPr>
              <a:t>AI LITERACY  ·  EDUCATOR BRIEFING</a:t>
            </a:r>
            <a:endParaRPr b="0" i="0" sz="15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" name="Google Shape;18;p1"/>
          <p:cNvSpPr/>
          <p:nvPr/>
        </p:nvSpPr>
        <p:spPr>
          <a:xfrm>
            <a:off x="713232" y="1554480"/>
            <a:ext cx="841248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Bookman Old Style"/>
              <a:buNone/>
            </a:pPr>
            <a:r>
              <a:rPr b="1" i="0" lang="en-US" sz="6000" u="none" cap="none" strike="noStrike">
                <a:solidFill>
                  <a:srgbClr val="FFFFFF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Why AI Literacy?</a:t>
            </a:r>
            <a:endParaRPr b="0" i="0" sz="6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" name="Google Shape;19;p1"/>
          <p:cNvSpPr/>
          <p:nvPr/>
        </p:nvSpPr>
        <p:spPr>
          <a:xfrm>
            <a:off x="749808" y="3246120"/>
            <a:ext cx="7498080" cy="23774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Calibri"/>
              <a:buChar char="•"/>
            </a:pPr>
            <a:r>
              <a:rPr b="0" i="0" lang="en-US" sz="2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AI is becoming part of every profession.</a:t>
            </a:r>
            <a:endParaRPr b="0" i="0" sz="2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Calibri"/>
              <a:buChar char="•"/>
            </a:pPr>
            <a:r>
              <a:rPr b="0" i="0" lang="en-US" sz="2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AI literacy is not learning ChatGPT.</a:t>
            </a:r>
            <a:endParaRPr b="0" i="0" sz="2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Calibri"/>
              <a:buChar char="•"/>
            </a:pPr>
            <a:r>
              <a:rPr b="0" i="0" lang="en-US" sz="2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AI literacy is learning how to think in a world with intelligent systems.</a:t>
            </a:r>
            <a:endParaRPr b="0" i="0" sz="2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8E0B20"/>
        </a:solidFill>
      </p:bgPr>
    </p:bg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img/botguy_white.png" id="223" name="Google Shape;223;p10"/>
          <p:cNvPicPr preferRelativeResize="0"/>
          <p:nvPr/>
        </p:nvPicPr>
        <p:blipFill rotWithShape="1">
          <a:blip r:embed="rId3">
            <a:alphaModFix amt="22000"/>
          </a:blip>
          <a:srcRect b="0" l="0" r="0" t="0"/>
          <a:stretch/>
        </p:blipFill>
        <p:spPr>
          <a:xfrm>
            <a:off x="9464040" y="1371600"/>
            <a:ext cx="2286000" cy="2880360"/>
          </a:xfrm>
          <a:prstGeom prst="rect">
            <a:avLst/>
          </a:prstGeom>
          <a:noFill/>
          <a:ln>
            <a:noFill/>
          </a:ln>
        </p:spPr>
      </p:pic>
      <p:sp>
        <p:nvSpPr>
          <p:cNvPr id="224" name="Google Shape;224;p10"/>
          <p:cNvSpPr/>
          <p:nvPr/>
        </p:nvSpPr>
        <p:spPr>
          <a:xfrm>
            <a:off x="1005840" y="2148840"/>
            <a:ext cx="9326880" cy="10058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Font typeface="Bookman Old Style"/>
              <a:buNone/>
            </a:pPr>
            <a:r>
              <a:rPr b="1" i="0" lang="en-US" sz="5200" u="none" cap="none" strike="noStrike">
                <a:solidFill>
                  <a:srgbClr val="FFFFFF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Robotics is the vehicle.</a:t>
            </a:r>
            <a:endParaRPr b="0" i="0" sz="5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5" name="Google Shape;225;p10"/>
          <p:cNvSpPr/>
          <p:nvPr/>
        </p:nvSpPr>
        <p:spPr>
          <a:xfrm>
            <a:off x="1005840" y="3246120"/>
            <a:ext cx="9326880" cy="10058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E8A93B"/>
              </a:buClr>
              <a:buSzPts val="5200"/>
              <a:buFont typeface="Bookman Old Style"/>
              <a:buNone/>
            </a:pPr>
            <a:r>
              <a:rPr b="1" i="0" lang="en-US" sz="5200" u="none" cap="none" strike="noStrike">
                <a:solidFill>
                  <a:srgbClr val="E8A93B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AI literacy is the destination.</a:t>
            </a:r>
            <a:endParaRPr b="0" i="0" sz="5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B2A4A"/>
        </a:solidFill>
      </p:bgPr>
    </p:bg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11"/>
          <p:cNvSpPr/>
          <p:nvPr/>
        </p:nvSpPr>
        <p:spPr>
          <a:xfrm>
            <a:off x="731520" y="594360"/>
            <a:ext cx="7315200" cy="3200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E8A93B"/>
              </a:buClr>
              <a:buSzPts val="1300"/>
              <a:buFont typeface="Calibri"/>
              <a:buNone/>
            </a:pPr>
            <a:r>
              <a:rPr b="1" i="0" lang="en-US" sz="1300" u="none" cap="none" strike="noStrike">
                <a:solidFill>
                  <a:srgbClr val="E8A93B"/>
                </a:solidFill>
                <a:latin typeface="Calibri"/>
                <a:ea typeface="Calibri"/>
                <a:cs typeface="Calibri"/>
                <a:sym typeface="Calibri"/>
              </a:rPr>
              <a:t>WHAT WE'RE REALLY BUILDING</a:t>
            </a:r>
            <a:endParaRPr b="0" i="0" sz="13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2" name="Google Shape;232;p11"/>
          <p:cNvSpPr/>
          <p:nvPr/>
        </p:nvSpPr>
        <p:spPr>
          <a:xfrm>
            <a:off x="713232" y="960120"/>
            <a:ext cx="10515600" cy="6400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400"/>
              <a:buFont typeface="Bookman Old Style"/>
              <a:buNone/>
            </a:pPr>
            <a:r>
              <a:rPr b="1" i="0" lang="en-US" sz="3400" u="none" cap="none" strike="noStrike">
                <a:solidFill>
                  <a:srgbClr val="FFFFFF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We are not making AI activities.</a:t>
            </a:r>
            <a:endParaRPr b="0" i="0" sz="3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3" name="Google Shape;233;p11"/>
          <p:cNvSpPr/>
          <p:nvPr/>
        </p:nvSpPr>
        <p:spPr>
          <a:xfrm>
            <a:off x="731520" y="1627632"/>
            <a:ext cx="10515600" cy="548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C7CEDE"/>
              </a:buClr>
              <a:buSzPts val="1700"/>
              <a:buFont typeface="Calibri"/>
              <a:buNone/>
            </a:pPr>
            <a:r>
              <a:rPr b="0" i="0" lang="en-US" sz="1700" u="none" cap="none" strike="noStrike">
                <a:solidFill>
                  <a:srgbClr val="C7CEDE"/>
                </a:solidFill>
                <a:latin typeface="Calibri"/>
                <a:ea typeface="Calibri"/>
                <a:cs typeface="Calibri"/>
                <a:sym typeface="Calibri"/>
              </a:rPr>
              <a:t>We build activities that teach the underlying cognitive skills AI literacy depends on:</a:t>
            </a:r>
            <a:endParaRPr b="0" i="0" sz="17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4" name="Google Shape;234;p11"/>
          <p:cNvSpPr/>
          <p:nvPr/>
        </p:nvSpPr>
        <p:spPr>
          <a:xfrm>
            <a:off x="731520" y="2423160"/>
            <a:ext cx="3456432" cy="786384"/>
          </a:xfrm>
          <a:prstGeom prst="roundRect">
            <a:avLst>
              <a:gd fmla="val 10465" name="adj"/>
            </a:avLst>
          </a:prstGeom>
          <a:solidFill>
            <a:srgbClr val="17264A"/>
          </a:solidFill>
          <a:ln cap="flat" cmpd="sng" w="12700">
            <a:solidFill>
              <a:srgbClr val="2E437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5" name="Google Shape;235;p11"/>
          <p:cNvSpPr/>
          <p:nvPr/>
        </p:nvSpPr>
        <p:spPr>
          <a:xfrm>
            <a:off x="987552" y="2724912"/>
            <a:ext cx="182880" cy="182880"/>
          </a:xfrm>
          <a:prstGeom prst="ellipse">
            <a:avLst/>
          </a:prstGeom>
          <a:solidFill>
            <a:srgbClr val="E8A93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6" name="Google Shape;236;p11"/>
          <p:cNvSpPr/>
          <p:nvPr/>
        </p:nvSpPr>
        <p:spPr>
          <a:xfrm>
            <a:off x="1325880" y="2423160"/>
            <a:ext cx="2679192" cy="78638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50"/>
              <a:buFont typeface="Bookman Old Style"/>
              <a:buNone/>
            </a:pPr>
            <a:r>
              <a:rPr b="1" i="0" lang="en-US" sz="1650" u="none" cap="none" strike="noStrike">
                <a:solidFill>
                  <a:srgbClr val="FFFFFF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abstraction</a:t>
            </a:r>
            <a:endParaRPr b="0" i="0" sz="16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7" name="Google Shape;237;p11"/>
          <p:cNvSpPr/>
          <p:nvPr/>
        </p:nvSpPr>
        <p:spPr>
          <a:xfrm>
            <a:off x="4389120" y="2423160"/>
            <a:ext cx="3456432" cy="786384"/>
          </a:xfrm>
          <a:prstGeom prst="roundRect">
            <a:avLst>
              <a:gd fmla="val 10465" name="adj"/>
            </a:avLst>
          </a:prstGeom>
          <a:solidFill>
            <a:srgbClr val="17264A"/>
          </a:solidFill>
          <a:ln cap="flat" cmpd="sng" w="12700">
            <a:solidFill>
              <a:srgbClr val="2E437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8" name="Google Shape;238;p11"/>
          <p:cNvSpPr/>
          <p:nvPr/>
        </p:nvSpPr>
        <p:spPr>
          <a:xfrm>
            <a:off x="4645152" y="2724912"/>
            <a:ext cx="182880" cy="182880"/>
          </a:xfrm>
          <a:prstGeom prst="ellipse">
            <a:avLst/>
          </a:prstGeom>
          <a:solidFill>
            <a:srgbClr val="E8A93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9" name="Google Shape;239;p11"/>
          <p:cNvSpPr/>
          <p:nvPr/>
        </p:nvSpPr>
        <p:spPr>
          <a:xfrm>
            <a:off x="4983480" y="2423160"/>
            <a:ext cx="2679192" cy="78638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50"/>
              <a:buFont typeface="Bookman Old Style"/>
              <a:buNone/>
            </a:pPr>
            <a:r>
              <a:rPr b="1" i="0" lang="en-US" sz="1650" u="none" cap="none" strike="noStrike">
                <a:solidFill>
                  <a:srgbClr val="FFFFFF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decomposition</a:t>
            </a:r>
            <a:endParaRPr b="0" i="0" sz="16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0" name="Google Shape;240;p11"/>
          <p:cNvSpPr/>
          <p:nvPr/>
        </p:nvSpPr>
        <p:spPr>
          <a:xfrm>
            <a:off x="8046720" y="2423160"/>
            <a:ext cx="3456432" cy="786384"/>
          </a:xfrm>
          <a:prstGeom prst="roundRect">
            <a:avLst>
              <a:gd fmla="val 10465" name="adj"/>
            </a:avLst>
          </a:prstGeom>
          <a:solidFill>
            <a:srgbClr val="17264A"/>
          </a:solidFill>
          <a:ln cap="flat" cmpd="sng" w="12700">
            <a:solidFill>
              <a:srgbClr val="2E437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1" name="Google Shape;241;p11"/>
          <p:cNvSpPr/>
          <p:nvPr/>
        </p:nvSpPr>
        <p:spPr>
          <a:xfrm>
            <a:off x="8302752" y="2724912"/>
            <a:ext cx="182880" cy="182880"/>
          </a:xfrm>
          <a:prstGeom prst="ellipse">
            <a:avLst/>
          </a:prstGeom>
          <a:solidFill>
            <a:srgbClr val="E8A93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2" name="Google Shape;242;p11"/>
          <p:cNvSpPr/>
          <p:nvPr/>
        </p:nvSpPr>
        <p:spPr>
          <a:xfrm>
            <a:off x="8641080" y="2423160"/>
            <a:ext cx="2679192" cy="78638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50"/>
              <a:buFont typeface="Bookman Old Style"/>
              <a:buNone/>
            </a:pPr>
            <a:r>
              <a:rPr b="1" i="0" lang="en-US" sz="1650" u="none" cap="none" strike="noStrike">
                <a:solidFill>
                  <a:srgbClr val="FFFFFF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modeling</a:t>
            </a:r>
            <a:endParaRPr b="0" i="0" sz="16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3" name="Google Shape;243;p11"/>
          <p:cNvSpPr/>
          <p:nvPr/>
        </p:nvSpPr>
        <p:spPr>
          <a:xfrm>
            <a:off x="731520" y="3410712"/>
            <a:ext cx="3456432" cy="786384"/>
          </a:xfrm>
          <a:prstGeom prst="roundRect">
            <a:avLst>
              <a:gd fmla="val 10465" name="adj"/>
            </a:avLst>
          </a:prstGeom>
          <a:solidFill>
            <a:srgbClr val="17264A"/>
          </a:solidFill>
          <a:ln cap="flat" cmpd="sng" w="12700">
            <a:solidFill>
              <a:srgbClr val="2E437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4" name="Google Shape;244;p11"/>
          <p:cNvSpPr/>
          <p:nvPr/>
        </p:nvSpPr>
        <p:spPr>
          <a:xfrm>
            <a:off x="987552" y="3712464"/>
            <a:ext cx="182880" cy="182880"/>
          </a:xfrm>
          <a:prstGeom prst="ellipse">
            <a:avLst/>
          </a:prstGeom>
          <a:solidFill>
            <a:srgbClr val="E8A93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5" name="Google Shape;245;p11"/>
          <p:cNvSpPr/>
          <p:nvPr/>
        </p:nvSpPr>
        <p:spPr>
          <a:xfrm>
            <a:off x="1325880" y="3410712"/>
            <a:ext cx="2679192" cy="78638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50"/>
              <a:buFont typeface="Bookman Old Style"/>
              <a:buNone/>
            </a:pPr>
            <a:r>
              <a:rPr b="1" i="0" lang="en-US" sz="1650" u="none" cap="none" strike="noStrike">
                <a:solidFill>
                  <a:srgbClr val="FFFFFF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systems thinking</a:t>
            </a:r>
            <a:endParaRPr b="0" i="0" sz="16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6" name="Google Shape;246;p11"/>
          <p:cNvSpPr/>
          <p:nvPr/>
        </p:nvSpPr>
        <p:spPr>
          <a:xfrm>
            <a:off x="4389120" y="3410712"/>
            <a:ext cx="3456432" cy="786384"/>
          </a:xfrm>
          <a:prstGeom prst="roundRect">
            <a:avLst>
              <a:gd fmla="val 10465" name="adj"/>
            </a:avLst>
          </a:prstGeom>
          <a:solidFill>
            <a:srgbClr val="17264A"/>
          </a:solidFill>
          <a:ln cap="flat" cmpd="sng" w="12700">
            <a:solidFill>
              <a:srgbClr val="2E437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7" name="Google Shape;247;p11"/>
          <p:cNvSpPr/>
          <p:nvPr/>
        </p:nvSpPr>
        <p:spPr>
          <a:xfrm>
            <a:off x="4645152" y="3712464"/>
            <a:ext cx="182880" cy="182880"/>
          </a:xfrm>
          <a:prstGeom prst="ellipse">
            <a:avLst/>
          </a:prstGeom>
          <a:solidFill>
            <a:srgbClr val="E8A93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8" name="Google Shape;248;p11"/>
          <p:cNvSpPr/>
          <p:nvPr/>
        </p:nvSpPr>
        <p:spPr>
          <a:xfrm>
            <a:off x="4983480" y="3410712"/>
            <a:ext cx="2679192" cy="78638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50"/>
              <a:buFont typeface="Bookman Old Style"/>
              <a:buNone/>
            </a:pPr>
            <a:r>
              <a:rPr b="1" i="0" lang="en-US" sz="1650" u="none" cap="none" strike="noStrike">
                <a:solidFill>
                  <a:srgbClr val="FFFFFF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decision making</a:t>
            </a:r>
            <a:endParaRPr b="0" i="0" sz="16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9" name="Google Shape;249;p11"/>
          <p:cNvSpPr/>
          <p:nvPr/>
        </p:nvSpPr>
        <p:spPr>
          <a:xfrm>
            <a:off x="8046720" y="3410712"/>
            <a:ext cx="3456432" cy="786384"/>
          </a:xfrm>
          <a:prstGeom prst="roundRect">
            <a:avLst>
              <a:gd fmla="val 10465" name="adj"/>
            </a:avLst>
          </a:prstGeom>
          <a:solidFill>
            <a:srgbClr val="17264A"/>
          </a:solidFill>
          <a:ln cap="flat" cmpd="sng" w="12700">
            <a:solidFill>
              <a:srgbClr val="2E437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0" name="Google Shape;250;p11"/>
          <p:cNvSpPr/>
          <p:nvPr/>
        </p:nvSpPr>
        <p:spPr>
          <a:xfrm>
            <a:off x="8302752" y="3712464"/>
            <a:ext cx="182880" cy="182880"/>
          </a:xfrm>
          <a:prstGeom prst="ellipse">
            <a:avLst/>
          </a:prstGeom>
          <a:solidFill>
            <a:srgbClr val="E8A93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1" name="Google Shape;251;p11"/>
          <p:cNvSpPr/>
          <p:nvPr/>
        </p:nvSpPr>
        <p:spPr>
          <a:xfrm>
            <a:off x="8641080" y="3410712"/>
            <a:ext cx="2679192" cy="78638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50"/>
              <a:buFont typeface="Bookman Old Style"/>
              <a:buNone/>
            </a:pPr>
            <a:r>
              <a:rPr b="1" i="0" lang="en-US" sz="1650" u="none" cap="none" strike="noStrike">
                <a:solidFill>
                  <a:srgbClr val="FFFFFF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classification</a:t>
            </a:r>
            <a:endParaRPr b="0" i="0" sz="16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2" name="Google Shape;252;p11"/>
          <p:cNvSpPr/>
          <p:nvPr/>
        </p:nvSpPr>
        <p:spPr>
          <a:xfrm>
            <a:off x="731520" y="4398264"/>
            <a:ext cx="3456432" cy="786384"/>
          </a:xfrm>
          <a:prstGeom prst="roundRect">
            <a:avLst>
              <a:gd fmla="val 10465" name="adj"/>
            </a:avLst>
          </a:prstGeom>
          <a:solidFill>
            <a:srgbClr val="17264A"/>
          </a:solidFill>
          <a:ln cap="flat" cmpd="sng" w="12700">
            <a:solidFill>
              <a:srgbClr val="2E437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3" name="Google Shape;253;p11"/>
          <p:cNvSpPr/>
          <p:nvPr/>
        </p:nvSpPr>
        <p:spPr>
          <a:xfrm>
            <a:off x="987552" y="4700016"/>
            <a:ext cx="182880" cy="182880"/>
          </a:xfrm>
          <a:prstGeom prst="ellipse">
            <a:avLst/>
          </a:prstGeom>
          <a:solidFill>
            <a:srgbClr val="E8A93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4" name="Google Shape;254;p11"/>
          <p:cNvSpPr/>
          <p:nvPr/>
        </p:nvSpPr>
        <p:spPr>
          <a:xfrm>
            <a:off x="1325880" y="4398264"/>
            <a:ext cx="2679192" cy="78638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50"/>
              <a:buFont typeface="Bookman Old Style"/>
              <a:buNone/>
            </a:pPr>
            <a:r>
              <a:rPr b="1" i="0" lang="en-US" sz="1650" u="none" cap="none" strike="noStrike">
                <a:solidFill>
                  <a:srgbClr val="FFFFFF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debugging</a:t>
            </a:r>
            <a:endParaRPr b="0" i="0" sz="16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5" name="Google Shape;255;p11"/>
          <p:cNvSpPr/>
          <p:nvPr/>
        </p:nvSpPr>
        <p:spPr>
          <a:xfrm>
            <a:off x="4389120" y="4398264"/>
            <a:ext cx="3456432" cy="786384"/>
          </a:xfrm>
          <a:prstGeom prst="roundRect">
            <a:avLst>
              <a:gd fmla="val 10465" name="adj"/>
            </a:avLst>
          </a:prstGeom>
          <a:solidFill>
            <a:srgbClr val="17264A"/>
          </a:solidFill>
          <a:ln cap="flat" cmpd="sng" w="12700">
            <a:solidFill>
              <a:srgbClr val="2E437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6" name="Google Shape;256;p11"/>
          <p:cNvSpPr/>
          <p:nvPr/>
        </p:nvSpPr>
        <p:spPr>
          <a:xfrm>
            <a:off x="4645152" y="4700016"/>
            <a:ext cx="182880" cy="182880"/>
          </a:xfrm>
          <a:prstGeom prst="ellipse">
            <a:avLst/>
          </a:prstGeom>
          <a:solidFill>
            <a:srgbClr val="E8A93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7" name="Google Shape;257;p11"/>
          <p:cNvSpPr/>
          <p:nvPr/>
        </p:nvSpPr>
        <p:spPr>
          <a:xfrm>
            <a:off x="4983480" y="4398264"/>
            <a:ext cx="2679192" cy="78638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50"/>
              <a:buFont typeface="Bookman Old Style"/>
              <a:buNone/>
            </a:pPr>
            <a:r>
              <a:rPr b="1" i="0" lang="en-US" sz="1650" u="none" cap="none" strike="noStrike">
                <a:solidFill>
                  <a:srgbClr val="FFFFFF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iteration</a:t>
            </a:r>
            <a:endParaRPr b="0" i="0" sz="16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8" name="Google Shape;258;p11"/>
          <p:cNvSpPr/>
          <p:nvPr/>
        </p:nvSpPr>
        <p:spPr>
          <a:xfrm>
            <a:off x="8046720" y="4398264"/>
            <a:ext cx="3456432" cy="786384"/>
          </a:xfrm>
          <a:prstGeom prst="roundRect">
            <a:avLst>
              <a:gd fmla="val 10465" name="adj"/>
            </a:avLst>
          </a:prstGeom>
          <a:solidFill>
            <a:srgbClr val="17264A"/>
          </a:solidFill>
          <a:ln cap="flat" cmpd="sng" w="12700">
            <a:solidFill>
              <a:srgbClr val="2E437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9" name="Google Shape;259;p11"/>
          <p:cNvSpPr/>
          <p:nvPr/>
        </p:nvSpPr>
        <p:spPr>
          <a:xfrm>
            <a:off x="8302752" y="4700016"/>
            <a:ext cx="182880" cy="182880"/>
          </a:xfrm>
          <a:prstGeom prst="ellipse">
            <a:avLst/>
          </a:prstGeom>
          <a:solidFill>
            <a:srgbClr val="E8A93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0" name="Google Shape;260;p11"/>
          <p:cNvSpPr/>
          <p:nvPr/>
        </p:nvSpPr>
        <p:spPr>
          <a:xfrm>
            <a:off x="8641080" y="4398264"/>
            <a:ext cx="2679192" cy="78638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50"/>
              <a:buFont typeface="Bookman Old Style"/>
              <a:buNone/>
            </a:pPr>
            <a:r>
              <a:rPr b="1" i="0" lang="en-US" sz="1650" u="none" cap="none" strike="noStrike">
                <a:solidFill>
                  <a:srgbClr val="FFFFFF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evaluation</a:t>
            </a:r>
            <a:endParaRPr b="0" i="0" sz="16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1" name="Google Shape;261;p11"/>
          <p:cNvSpPr/>
          <p:nvPr/>
        </p:nvSpPr>
        <p:spPr>
          <a:xfrm>
            <a:off x="731520" y="5385816"/>
            <a:ext cx="3456432" cy="786384"/>
          </a:xfrm>
          <a:prstGeom prst="roundRect">
            <a:avLst>
              <a:gd fmla="val 10465" name="adj"/>
            </a:avLst>
          </a:prstGeom>
          <a:solidFill>
            <a:srgbClr val="17264A"/>
          </a:solidFill>
          <a:ln cap="flat" cmpd="sng" w="12700">
            <a:solidFill>
              <a:srgbClr val="2E437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2" name="Google Shape;262;p11"/>
          <p:cNvSpPr/>
          <p:nvPr/>
        </p:nvSpPr>
        <p:spPr>
          <a:xfrm>
            <a:off x="987552" y="5687568"/>
            <a:ext cx="182880" cy="182880"/>
          </a:xfrm>
          <a:prstGeom prst="ellipse">
            <a:avLst/>
          </a:prstGeom>
          <a:solidFill>
            <a:srgbClr val="E8A93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3" name="Google Shape;263;p11"/>
          <p:cNvSpPr/>
          <p:nvPr/>
        </p:nvSpPr>
        <p:spPr>
          <a:xfrm>
            <a:off x="1325880" y="5385816"/>
            <a:ext cx="2679192" cy="78638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50"/>
              <a:buFont typeface="Bookman Old Style"/>
              <a:buNone/>
            </a:pPr>
            <a:r>
              <a:rPr b="1" i="0" lang="en-US" sz="1650" u="none" cap="none" strike="noStrike">
                <a:solidFill>
                  <a:srgbClr val="FFFFFF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human judgment</a:t>
            </a:r>
            <a:endParaRPr b="0" i="0" sz="16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img/logo_t.png" id="264" name="Google Shape;264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338560" y="6236208"/>
            <a:ext cx="502920" cy="4480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2"/>
          <p:cNvSpPr/>
          <p:nvPr/>
        </p:nvSpPr>
        <p:spPr>
          <a:xfrm>
            <a:off x="640080" y="502920"/>
            <a:ext cx="7315200" cy="3200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C8102E"/>
              </a:buClr>
              <a:buSzPts val="1300"/>
              <a:buFont typeface="Calibri"/>
              <a:buNone/>
            </a:pPr>
            <a:r>
              <a:rPr b="1" i="0" lang="en-US" sz="1300" u="none" cap="none" strike="noStrike">
                <a:solidFill>
                  <a:srgbClr val="C8102E"/>
                </a:solidFill>
                <a:latin typeface="Calibri"/>
                <a:ea typeface="Calibri"/>
                <a:cs typeface="Calibri"/>
                <a:sym typeface="Calibri"/>
              </a:rPr>
              <a:t>DEFINITION</a:t>
            </a:r>
            <a:endParaRPr b="0" i="0" sz="13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" name="Google Shape;26;p2"/>
          <p:cNvSpPr/>
          <p:nvPr/>
        </p:nvSpPr>
        <p:spPr>
          <a:xfrm>
            <a:off x="640080" y="868680"/>
            <a:ext cx="10058400" cy="8229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B2A4A"/>
              </a:buClr>
              <a:buSzPts val="3800"/>
              <a:buFont typeface="Bookman Old Style"/>
              <a:buNone/>
            </a:pPr>
            <a:r>
              <a:rPr b="1" i="0" lang="en-US" sz="3800" u="none" cap="none" strike="noStrike">
                <a:solidFill>
                  <a:srgbClr val="1B2A4A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What AI Literacy Means</a:t>
            </a:r>
            <a:endParaRPr b="0" i="0" sz="3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" name="Google Shape;27;p2"/>
          <p:cNvSpPr/>
          <p:nvPr/>
        </p:nvSpPr>
        <p:spPr>
          <a:xfrm>
            <a:off x="640080" y="1828800"/>
            <a:ext cx="7315200" cy="3246120"/>
          </a:xfrm>
          <a:prstGeom prst="roundRect">
            <a:avLst>
              <a:gd fmla="val 3380" name="adj"/>
            </a:avLst>
          </a:prstGeom>
          <a:solidFill>
            <a:srgbClr val="F6F2EE"/>
          </a:solidFill>
          <a:ln>
            <a:noFill/>
          </a:ln>
          <a:effectLst>
            <a:outerShdw blurRad="101600" rotWithShape="0" algn="bl" dir="5400000" dist="38100">
              <a:srgbClr val="000000">
                <a:alpha val="14117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" name="Google Shape;28;p2"/>
          <p:cNvSpPr/>
          <p:nvPr/>
        </p:nvSpPr>
        <p:spPr>
          <a:xfrm>
            <a:off x="777240" y="1600200"/>
            <a:ext cx="1097280" cy="10972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E8A93B"/>
              </a:buClr>
              <a:buSzPts val="9000"/>
              <a:buFont typeface="Bookman Old Style"/>
              <a:buNone/>
            </a:pPr>
            <a:r>
              <a:rPr b="1" i="0" lang="en-US" sz="9000" u="none" cap="none" strike="noStrike">
                <a:solidFill>
                  <a:srgbClr val="E8A93B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“</a:t>
            </a:r>
            <a:endParaRPr b="0" i="0" sz="9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" name="Google Shape;29;p2"/>
          <p:cNvSpPr/>
          <p:nvPr/>
        </p:nvSpPr>
        <p:spPr>
          <a:xfrm>
            <a:off x="1051560" y="2331720"/>
            <a:ext cx="6492240" cy="24688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rgbClr val="1E2230"/>
              </a:buClr>
              <a:buSzPts val="1850"/>
              <a:buFont typeface="Calibri"/>
              <a:buNone/>
            </a:pPr>
            <a:r>
              <a:rPr b="0" i="0" lang="en-US" sz="1850" u="none" cap="none" strike="noStrike">
                <a:solidFill>
                  <a:srgbClr val="1E2230"/>
                </a:solidFill>
                <a:latin typeface="Calibri"/>
                <a:ea typeface="Calibri"/>
                <a:cs typeface="Calibri"/>
                <a:sym typeface="Calibri"/>
              </a:rPr>
              <a:t>AI literacy represents the technical knowledge, durable skills, and future-ready attitudes required to thrive in a world influenced by AI. It enables learners to engage, create with, manage, and design AI — while critically evaluating its benefits, risks, and ethical implications.</a:t>
            </a:r>
            <a:endParaRPr b="0" i="0" sz="18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" name="Google Shape;30;p2"/>
          <p:cNvSpPr/>
          <p:nvPr/>
        </p:nvSpPr>
        <p:spPr>
          <a:xfrm>
            <a:off x="1051560" y="4736592"/>
            <a:ext cx="6400800" cy="3200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5C6370"/>
              </a:buClr>
              <a:buSzPts val="1250"/>
              <a:buFont typeface="Calibri"/>
              <a:buNone/>
            </a:pPr>
            <a:r>
              <a:rPr b="0" i="1" lang="en-US" sz="1250" u="none" cap="none" strike="noStrike">
                <a:solidFill>
                  <a:srgbClr val="5C6370"/>
                </a:solidFill>
                <a:latin typeface="Calibri"/>
                <a:ea typeface="Calibri"/>
                <a:cs typeface="Calibri"/>
                <a:sym typeface="Calibri"/>
              </a:rPr>
              <a:t>From the OERC AI Literacy Framework</a:t>
            </a:r>
            <a:endParaRPr b="0" i="0" sz="12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" name="Google Shape;31;p2"/>
          <p:cNvSpPr/>
          <p:nvPr/>
        </p:nvSpPr>
        <p:spPr>
          <a:xfrm>
            <a:off x="8229600" y="1828800"/>
            <a:ext cx="3291840" cy="3246120"/>
          </a:xfrm>
          <a:prstGeom prst="roundRect">
            <a:avLst>
              <a:gd fmla="val 3380" name="adj"/>
            </a:avLst>
          </a:prstGeom>
          <a:solidFill>
            <a:srgbClr val="1B2A4A"/>
          </a:solidFill>
          <a:ln>
            <a:noFill/>
          </a:ln>
          <a:effectLst>
            <a:outerShdw blurRad="101600" rotWithShape="0" algn="bl" dir="5400000" dist="38100">
              <a:srgbClr val="000000">
                <a:alpha val="14117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" name="Google Shape;32;p2"/>
          <p:cNvSpPr/>
          <p:nvPr/>
        </p:nvSpPr>
        <p:spPr>
          <a:xfrm>
            <a:off x="8503920" y="2103120"/>
            <a:ext cx="2743200" cy="3200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E8A93B"/>
              </a:buClr>
              <a:buSzPts val="1200"/>
              <a:buFont typeface="Calibri"/>
              <a:buNone/>
            </a:pPr>
            <a:r>
              <a:rPr b="1" i="0" lang="en-US" sz="1200" u="none" cap="none" strike="noStrike">
                <a:solidFill>
                  <a:srgbClr val="E8A93B"/>
                </a:solidFill>
                <a:latin typeface="Calibri"/>
                <a:ea typeface="Calibri"/>
                <a:cs typeface="Calibri"/>
                <a:sym typeface="Calibri"/>
              </a:rPr>
              <a:t>MY NOTE</a:t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" name="Google Shape;33;p2"/>
          <p:cNvSpPr/>
          <p:nvPr/>
        </p:nvSpPr>
        <p:spPr>
          <a:xfrm>
            <a:off x="8503920" y="2606040"/>
            <a:ext cx="2788920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Bookman Old Style"/>
              <a:buNone/>
            </a:pPr>
            <a:r>
              <a:rPr b="0" i="1" lang="en-US" sz="2000" u="none" cap="none" strike="noStrike">
                <a:solidFill>
                  <a:srgbClr val="FFFFFF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“Notice that nowhere in that definition does it say students need to become AI engineers.”</a:t>
            </a:r>
            <a:endParaRPr b="0" i="0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2"/>
          <p:cNvSpPr/>
          <p:nvPr/>
        </p:nvSpPr>
        <p:spPr>
          <a:xfrm>
            <a:off x="411480" y="6263640"/>
            <a:ext cx="914400" cy="3200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5C6370"/>
              </a:buClr>
              <a:buSzPts val="1100"/>
              <a:buFont typeface="Calibri"/>
              <a:buNone/>
            </a:pPr>
            <a:r>
              <a:rPr b="0" i="0" lang="en-US" sz="1100" u="none" cap="none" strike="noStrike">
                <a:solidFill>
                  <a:srgbClr val="5C6370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endParaRPr b="0" i="0" sz="11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3"/>
          <p:cNvSpPr/>
          <p:nvPr/>
        </p:nvSpPr>
        <p:spPr>
          <a:xfrm>
            <a:off x="640080" y="502920"/>
            <a:ext cx="7315200" cy="3200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C8102E"/>
              </a:buClr>
              <a:buSzPts val="1300"/>
              <a:buFont typeface="Calibri"/>
              <a:buNone/>
            </a:pPr>
            <a:r>
              <a:rPr b="1" i="0" lang="en-US" sz="1300" u="none" cap="none" strike="noStrike">
                <a:solidFill>
                  <a:srgbClr val="C8102E"/>
                </a:solidFill>
                <a:latin typeface="Calibri"/>
                <a:ea typeface="Calibri"/>
                <a:cs typeface="Calibri"/>
                <a:sym typeface="Calibri"/>
              </a:rPr>
              <a:t>THE CENTERPIECE</a:t>
            </a:r>
            <a:endParaRPr b="0" i="0" sz="13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" name="Google Shape;41;p3"/>
          <p:cNvSpPr/>
          <p:nvPr/>
        </p:nvSpPr>
        <p:spPr>
          <a:xfrm>
            <a:off x="640080" y="868680"/>
            <a:ext cx="10058400" cy="8229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B2A4A"/>
              </a:buClr>
              <a:buSzPts val="3800"/>
              <a:buFont typeface="Bookman Old Style"/>
              <a:buNone/>
            </a:pPr>
            <a:r>
              <a:rPr b="1" i="0" lang="en-US" sz="3800" u="none" cap="none" strike="noStrike">
                <a:solidFill>
                  <a:srgbClr val="1B2A4A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The Four Domains</a:t>
            </a:r>
            <a:endParaRPr b="0" i="0" sz="3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" name="Google Shape;42;p3"/>
          <p:cNvSpPr/>
          <p:nvPr/>
        </p:nvSpPr>
        <p:spPr>
          <a:xfrm>
            <a:off x="640080" y="1874520"/>
            <a:ext cx="2670048" cy="3886200"/>
          </a:xfrm>
          <a:prstGeom prst="roundRect">
            <a:avLst>
              <a:gd fmla="val 3425" name="adj"/>
            </a:avLst>
          </a:prstGeom>
          <a:solidFill>
            <a:srgbClr val="FFFFFF"/>
          </a:solidFill>
          <a:ln cap="flat" cmpd="sng" w="12700">
            <a:solidFill>
              <a:srgbClr val="E4E2DE"/>
            </a:solidFill>
            <a:prstDash val="solid"/>
            <a:round/>
            <a:headEnd len="sm" w="sm" type="none"/>
            <a:tailEnd len="sm" w="sm" type="none"/>
          </a:ln>
          <a:effectLst>
            <a:outerShdw blurRad="88900" rotWithShape="0" algn="bl" dir="5400000" dist="25400">
              <a:srgbClr val="000000">
                <a:alpha val="14117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" name="Google Shape;43;p3"/>
          <p:cNvSpPr/>
          <p:nvPr/>
        </p:nvSpPr>
        <p:spPr>
          <a:xfrm>
            <a:off x="896112" y="2167128"/>
            <a:ext cx="868680" cy="868680"/>
          </a:xfrm>
          <a:prstGeom prst="ellipse">
            <a:avLst/>
          </a:prstGeom>
          <a:solidFill>
            <a:srgbClr val="C8102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44" name="Google Shape;44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06424" y="2377440"/>
            <a:ext cx="448056" cy="448056"/>
          </a:xfrm>
          <a:prstGeom prst="rect">
            <a:avLst/>
          </a:prstGeom>
          <a:noFill/>
          <a:ln>
            <a:noFill/>
          </a:ln>
        </p:spPr>
      </p:pic>
      <p:sp>
        <p:nvSpPr>
          <p:cNvPr id="45" name="Google Shape;45;p3"/>
          <p:cNvSpPr/>
          <p:nvPr/>
        </p:nvSpPr>
        <p:spPr>
          <a:xfrm>
            <a:off x="2532888" y="2148840"/>
            <a:ext cx="594360" cy="594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Clr>
                <a:srgbClr val="E7E2DA"/>
              </a:buClr>
              <a:buSzPts val="3400"/>
              <a:buFont typeface="Bookman Old Style"/>
              <a:buNone/>
            </a:pPr>
            <a:r>
              <a:rPr b="1" i="0" lang="en-US" sz="3400" u="none" cap="none" strike="noStrike">
                <a:solidFill>
                  <a:srgbClr val="E7E2DA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1</a:t>
            </a:r>
            <a:endParaRPr b="0" i="0" sz="3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" name="Google Shape;46;p3"/>
          <p:cNvSpPr/>
          <p:nvPr/>
        </p:nvSpPr>
        <p:spPr>
          <a:xfrm>
            <a:off x="877824" y="3246120"/>
            <a:ext cx="2212848" cy="6400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B2A4A"/>
              </a:buClr>
              <a:buSzPts val="1900"/>
              <a:buFont typeface="Bookman Old Style"/>
              <a:buNone/>
            </a:pPr>
            <a:r>
              <a:rPr b="1" i="0" lang="en-US" sz="1900" u="none" cap="none" strike="noStrike">
                <a:solidFill>
                  <a:srgbClr val="1B2A4A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Engaging with AI</a:t>
            </a:r>
            <a:endParaRPr b="0" i="0" sz="19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" name="Google Shape;47;p3"/>
          <p:cNvSpPr/>
          <p:nvPr/>
        </p:nvSpPr>
        <p:spPr>
          <a:xfrm>
            <a:off x="896112" y="3931920"/>
            <a:ext cx="2194560" cy="16459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rgbClr val="5C6370"/>
              </a:buClr>
              <a:buSzPts val="1350"/>
              <a:buFont typeface="Calibri"/>
              <a:buChar char="•"/>
            </a:pPr>
            <a:r>
              <a:rPr b="0" i="0" lang="en-US" sz="1350" u="none" cap="none" strike="noStrike">
                <a:solidFill>
                  <a:srgbClr val="5C6370"/>
                </a:solidFill>
                <a:latin typeface="Calibri"/>
                <a:ea typeface="Calibri"/>
                <a:cs typeface="Calibri"/>
                <a:sym typeface="Calibri"/>
              </a:rPr>
              <a:t>Recognizing AI</a:t>
            </a:r>
            <a:endParaRPr b="0" i="0" sz="13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spcBef>
                <a:spcPts val="600"/>
              </a:spcBef>
              <a:spcAft>
                <a:spcPts val="0"/>
              </a:spcAft>
              <a:buClr>
                <a:srgbClr val="5C6370"/>
              </a:buClr>
              <a:buSzPts val="1350"/>
              <a:buFont typeface="Calibri"/>
              <a:buChar char="•"/>
            </a:pPr>
            <a:r>
              <a:rPr b="0" i="0" lang="en-US" sz="1350" u="none" cap="none" strike="noStrike">
                <a:solidFill>
                  <a:srgbClr val="5C6370"/>
                </a:solidFill>
                <a:latin typeface="Calibri"/>
                <a:ea typeface="Calibri"/>
                <a:cs typeface="Calibri"/>
                <a:sym typeface="Calibri"/>
              </a:rPr>
              <a:t>Evaluating outputs</a:t>
            </a:r>
            <a:endParaRPr b="0" i="0" sz="13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spcBef>
                <a:spcPts val="600"/>
              </a:spcBef>
              <a:spcAft>
                <a:spcPts val="0"/>
              </a:spcAft>
              <a:buClr>
                <a:srgbClr val="5C6370"/>
              </a:buClr>
              <a:buSzPts val="1350"/>
              <a:buFont typeface="Calibri"/>
              <a:buChar char="•"/>
            </a:pPr>
            <a:r>
              <a:rPr b="0" i="0" lang="en-US" sz="1350" u="none" cap="none" strike="noStrike">
                <a:solidFill>
                  <a:srgbClr val="5C6370"/>
                </a:solidFill>
                <a:latin typeface="Calibri"/>
                <a:ea typeface="Calibri"/>
                <a:cs typeface="Calibri"/>
                <a:sym typeface="Calibri"/>
              </a:rPr>
              <a:t>Critical thinking</a:t>
            </a:r>
            <a:endParaRPr b="0" i="0" sz="13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" name="Google Shape;48;p3"/>
          <p:cNvSpPr/>
          <p:nvPr/>
        </p:nvSpPr>
        <p:spPr>
          <a:xfrm>
            <a:off x="3557016" y="1874520"/>
            <a:ext cx="2670048" cy="3886200"/>
          </a:xfrm>
          <a:prstGeom prst="roundRect">
            <a:avLst>
              <a:gd fmla="val 3425" name="adj"/>
            </a:avLst>
          </a:prstGeom>
          <a:solidFill>
            <a:srgbClr val="FFFFFF"/>
          </a:solidFill>
          <a:ln cap="flat" cmpd="sng" w="12700">
            <a:solidFill>
              <a:srgbClr val="E4E2DE"/>
            </a:solidFill>
            <a:prstDash val="solid"/>
            <a:round/>
            <a:headEnd len="sm" w="sm" type="none"/>
            <a:tailEnd len="sm" w="sm" type="none"/>
          </a:ln>
          <a:effectLst>
            <a:outerShdw blurRad="88900" rotWithShape="0" algn="bl" dir="5400000" dist="25400">
              <a:srgbClr val="000000">
                <a:alpha val="14117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" name="Google Shape;49;p3"/>
          <p:cNvSpPr/>
          <p:nvPr/>
        </p:nvSpPr>
        <p:spPr>
          <a:xfrm>
            <a:off x="3813048" y="2167128"/>
            <a:ext cx="868680" cy="868680"/>
          </a:xfrm>
          <a:prstGeom prst="ellipse">
            <a:avLst/>
          </a:prstGeom>
          <a:solidFill>
            <a:srgbClr val="8E0B2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50" name="Google Shape;50;p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023360" y="2377440"/>
            <a:ext cx="448056" cy="448056"/>
          </a:xfrm>
          <a:prstGeom prst="rect">
            <a:avLst/>
          </a:prstGeom>
          <a:noFill/>
          <a:ln>
            <a:noFill/>
          </a:ln>
        </p:spPr>
      </p:pic>
      <p:sp>
        <p:nvSpPr>
          <p:cNvPr id="51" name="Google Shape;51;p3"/>
          <p:cNvSpPr/>
          <p:nvPr/>
        </p:nvSpPr>
        <p:spPr>
          <a:xfrm>
            <a:off x="5449824" y="2148840"/>
            <a:ext cx="594360" cy="594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Clr>
                <a:srgbClr val="E7E2DA"/>
              </a:buClr>
              <a:buSzPts val="3400"/>
              <a:buFont typeface="Bookman Old Style"/>
              <a:buNone/>
            </a:pPr>
            <a:r>
              <a:rPr b="1" i="0" lang="en-US" sz="3400" u="none" cap="none" strike="noStrike">
                <a:solidFill>
                  <a:srgbClr val="E7E2DA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2</a:t>
            </a:r>
            <a:endParaRPr b="0" i="0" sz="3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" name="Google Shape;52;p3"/>
          <p:cNvSpPr/>
          <p:nvPr/>
        </p:nvSpPr>
        <p:spPr>
          <a:xfrm>
            <a:off x="3794760" y="3246120"/>
            <a:ext cx="2212848" cy="6400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B2A4A"/>
              </a:buClr>
              <a:buSzPts val="1900"/>
              <a:buFont typeface="Bookman Old Style"/>
              <a:buNone/>
            </a:pPr>
            <a:r>
              <a:rPr b="1" i="0" lang="en-US" sz="1900" u="none" cap="none" strike="noStrike">
                <a:solidFill>
                  <a:srgbClr val="1B2A4A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Creating with AI</a:t>
            </a:r>
            <a:endParaRPr b="0" i="0" sz="19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" name="Google Shape;53;p3"/>
          <p:cNvSpPr/>
          <p:nvPr/>
        </p:nvSpPr>
        <p:spPr>
          <a:xfrm>
            <a:off x="3813048" y="3931920"/>
            <a:ext cx="2194560" cy="16459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rgbClr val="5C6370"/>
              </a:buClr>
              <a:buSzPts val="1350"/>
              <a:buFont typeface="Calibri"/>
              <a:buChar char="•"/>
            </a:pPr>
            <a:r>
              <a:rPr b="0" i="0" lang="en-US" sz="1350" u="none" cap="none" strike="noStrike">
                <a:solidFill>
                  <a:srgbClr val="5C6370"/>
                </a:solidFill>
                <a:latin typeface="Calibri"/>
                <a:ea typeface="Calibri"/>
                <a:cs typeface="Calibri"/>
                <a:sym typeface="Calibri"/>
              </a:rPr>
              <a:t>Working alongside AI</a:t>
            </a:r>
            <a:endParaRPr b="0" i="0" sz="13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spcBef>
                <a:spcPts val="600"/>
              </a:spcBef>
              <a:spcAft>
                <a:spcPts val="0"/>
              </a:spcAft>
              <a:buClr>
                <a:srgbClr val="5C6370"/>
              </a:buClr>
              <a:buSzPts val="1350"/>
              <a:buFont typeface="Calibri"/>
              <a:buChar char="•"/>
            </a:pPr>
            <a:r>
              <a:rPr b="0" i="0" lang="en-US" sz="1350" u="none" cap="none" strike="noStrike">
                <a:solidFill>
                  <a:srgbClr val="5C6370"/>
                </a:solidFill>
                <a:latin typeface="Calibri"/>
                <a:ea typeface="Calibri"/>
                <a:cs typeface="Calibri"/>
                <a:sym typeface="Calibri"/>
              </a:rPr>
              <a:t>Creativity</a:t>
            </a:r>
            <a:endParaRPr b="0" i="0" sz="13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spcBef>
                <a:spcPts val="600"/>
              </a:spcBef>
              <a:spcAft>
                <a:spcPts val="0"/>
              </a:spcAft>
              <a:buClr>
                <a:srgbClr val="5C6370"/>
              </a:buClr>
              <a:buSzPts val="1350"/>
              <a:buFont typeface="Calibri"/>
              <a:buChar char="•"/>
            </a:pPr>
            <a:r>
              <a:rPr b="0" i="0" lang="en-US" sz="1350" u="none" cap="none" strike="noStrike">
                <a:solidFill>
                  <a:srgbClr val="5C6370"/>
                </a:solidFill>
                <a:latin typeface="Calibri"/>
                <a:ea typeface="Calibri"/>
                <a:cs typeface="Calibri"/>
                <a:sym typeface="Calibri"/>
              </a:rPr>
              <a:t>Refinement</a:t>
            </a:r>
            <a:endParaRPr b="0" i="0" sz="13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" name="Google Shape;54;p3"/>
          <p:cNvSpPr/>
          <p:nvPr/>
        </p:nvSpPr>
        <p:spPr>
          <a:xfrm>
            <a:off x="6473952" y="1874520"/>
            <a:ext cx="2670048" cy="3886200"/>
          </a:xfrm>
          <a:prstGeom prst="roundRect">
            <a:avLst>
              <a:gd fmla="val 3425" name="adj"/>
            </a:avLst>
          </a:prstGeom>
          <a:solidFill>
            <a:srgbClr val="FFFFFF"/>
          </a:solidFill>
          <a:ln cap="flat" cmpd="sng" w="12700">
            <a:solidFill>
              <a:srgbClr val="E4E2DE"/>
            </a:solidFill>
            <a:prstDash val="solid"/>
            <a:round/>
            <a:headEnd len="sm" w="sm" type="none"/>
            <a:tailEnd len="sm" w="sm" type="none"/>
          </a:ln>
          <a:effectLst>
            <a:outerShdw blurRad="88900" rotWithShape="0" algn="bl" dir="5400000" dist="25400">
              <a:srgbClr val="000000">
                <a:alpha val="14117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" name="Google Shape;55;p3"/>
          <p:cNvSpPr/>
          <p:nvPr/>
        </p:nvSpPr>
        <p:spPr>
          <a:xfrm>
            <a:off x="6729984" y="2167128"/>
            <a:ext cx="868680" cy="868680"/>
          </a:xfrm>
          <a:prstGeom prst="ellipse">
            <a:avLst/>
          </a:prstGeom>
          <a:solidFill>
            <a:srgbClr val="1B2A4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56" name="Google Shape;56;p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940296" y="2377440"/>
            <a:ext cx="448056" cy="448056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3"/>
          <p:cNvSpPr/>
          <p:nvPr/>
        </p:nvSpPr>
        <p:spPr>
          <a:xfrm>
            <a:off x="8366760" y="2148840"/>
            <a:ext cx="594360" cy="594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Clr>
                <a:srgbClr val="E7E2DA"/>
              </a:buClr>
              <a:buSzPts val="3400"/>
              <a:buFont typeface="Bookman Old Style"/>
              <a:buNone/>
            </a:pPr>
            <a:r>
              <a:rPr b="1" i="0" lang="en-US" sz="3400" u="none" cap="none" strike="noStrike">
                <a:solidFill>
                  <a:srgbClr val="E7E2DA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3</a:t>
            </a:r>
            <a:endParaRPr b="0" i="0" sz="3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" name="Google Shape;58;p3"/>
          <p:cNvSpPr/>
          <p:nvPr/>
        </p:nvSpPr>
        <p:spPr>
          <a:xfrm>
            <a:off x="6711696" y="3246120"/>
            <a:ext cx="2212848" cy="6400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B2A4A"/>
              </a:buClr>
              <a:buSzPts val="1900"/>
              <a:buFont typeface="Bookman Old Style"/>
              <a:buNone/>
            </a:pPr>
            <a:r>
              <a:rPr b="1" i="0" lang="en-US" sz="1900" u="none" cap="none" strike="noStrike">
                <a:solidFill>
                  <a:srgbClr val="1B2A4A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Managing AI</a:t>
            </a:r>
            <a:endParaRPr b="0" i="0" sz="19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" name="Google Shape;59;p3"/>
          <p:cNvSpPr/>
          <p:nvPr/>
        </p:nvSpPr>
        <p:spPr>
          <a:xfrm>
            <a:off x="6729984" y="3931920"/>
            <a:ext cx="2194560" cy="16459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rgbClr val="5C6370"/>
              </a:buClr>
              <a:buSzPts val="1350"/>
              <a:buFont typeface="Calibri"/>
              <a:buChar char="•"/>
            </a:pPr>
            <a:r>
              <a:rPr b="0" i="0" lang="en-US" sz="1350" u="none" cap="none" strike="noStrike">
                <a:solidFill>
                  <a:srgbClr val="5C6370"/>
                </a:solidFill>
                <a:latin typeface="Calibri"/>
                <a:ea typeface="Calibri"/>
                <a:cs typeface="Calibri"/>
                <a:sym typeface="Calibri"/>
              </a:rPr>
              <a:t>Delegation</a:t>
            </a:r>
            <a:endParaRPr b="0" i="0" sz="13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spcBef>
                <a:spcPts val="600"/>
              </a:spcBef>
              <a:spcAft>
                <a:spcPts val="0"/>
              </a:spcAft>
              <a:buClr>
                <a:srgbClr val="5C6370"/>
              </a:buClr>
              <a:buSzPts val="1350"/>
              <a:buFont typeface="Calibri"/>
              <a:buChar char="•"/>
            </a:pPr>
            <a:r>
              <a:rPr b="0" i="0" lang="en-US" sz="1350" u="none" cap="none" strike="noStrike">
                <a:solidFill>
                  <a:srgbClr val="5C6370"/>
                </a:solidFill>
                <a:latin typeface="Calibri"/>
                <a:ea typeface="Calibri"/>
                <a:cs typeface="Calibri"/>
                <a:sym typeface="Calibri"/>
              </a:rPr>
              <a:t>Workflow</a:t>
            </a:r>
            <a:endParaRPr b="0" i="0" sz="13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spcBef>
                <a:spcPts val="600"/>
              </a:spcBef>
              <a:spcAft>
                <a:spcPts val="0"/>
              </a:spcAft>
              <a:buClr>
                <a:srgbClr val="5C6370"/>
              </a:buClr>
              <a:buSzPts val="1350"/>
              <a:buFont typeface="Calibri"/>
              <a:buChar char="•"/>
            </a:pPr>
            <a:r>
              <a:rPr b="0" i="0" lang="en-US" sz="1350" u="none" cap="none" strike="noStrike">
                <a:solidFill>
                  <a:srgbClr val="5C6370"/>
                </a:solidFill>
                <a:latin typeface="Calibri"/>
                <a:ea typeface="Calibri"/>
                <a:cs typeface="Calibri"/>
                <a:sym typeface="Calibri"/>
              </a:rPr>
              <a:t>Human judgment</a:t>
            </a:r>
            <a:endParaRPr b="0" i="0" sz="13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" name="Google Shape;60;p3"/>
          <p:cNvSpPr/>
          <p:nvPr/>
        </p:nvSpPr>
        <p:spPr>
          <a:xfrm>
            <a:off x="9390888" y="1874520"/>
            <a:ext cx="2670048" cy="3886200"/>
          </a:xfrm>
          <a:prstGeom prst="roundRect">
            <a:avLst>
              <a:gd fmla="val 3425" name="adj"/>
            </a:avLst>
          </a:prstGeom>
          <a:solidFill>
            <a:srgbClr val="FFFFFF"/>
          </a:solidFill>
          <a:ln cap="flat" cmpd="sng" w="12700">
            <a:solidFill>
              <a:srgbClr val="E4E2DE"/>
            </a:solidFill>
            <a:prstDash val="solid"/>
            <a:round/>
            <a:headEnd len="sm" w="sm" type="none"/>
            <a:tailEnd len="sm" w="sm" type="none"/>
          </a:ln>
          <a:effectLst>
            <a:outerShdw blurRad="88900" rotWithShape="0" algn="bl" dir="5400000" dist="25400">
              <a:srgbClr val="000000">
                <a:alpha val="14117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" name="Google Shape;61;p3"/>
          <p:cNvSpPr/>
          <p:nvPr/>
        </p:nvSpPr>
        <p:spPr>
          <a:xfrm>
            <a:off x="9646920" y="2167128"/>
            <a:ext cx="868680" cy="868680"/>
          </a:xfrm>
          <a:prstGeom prst="ellipse">
            <a:avLst/>
          </a:prstGeom>
          <a:solidFill>
            <a:srgbClr val="2C3E6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62" name="Google Shape;62;p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9857232" y="2377440"/>
            <a:ext cx="448056" cy="448056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Google Shape;63;p3"/>
          <p:cNvSpPr/>
          <p:nvPr/>
        </p:nvSpPr>
        <p:spPr>
          <a:xfrm>
            <a:off x="11283696" y="2148840"/>
            <a:ext cx="594360" cy="594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Clr>
                <a:srgbClr val="E7E2DA"/>
              </a:buClr>
              <a:buSzPts val="3400"/>
              <a:buFont typeface="Bookman Old Style"/>
              <a:buNone/>
            </a:pPr>
            <a:r>
              <a:rPr b="1" i="0" lang="en-US" sz="3400" u="none" cap="none" strike="noStrike">
                <a:solidFill>
                  <a:srgbClr val="E7E2DA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4</a:t>
            </a:r>
            <a:endParaRPr b="0" i="0" sz="3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" name="Google Shape;64;p3"/>
          <p:cNvSpPr/>
          <p:nvPr/>
        </p:nvSpPr>
        <p:spPr>
          <a:xfrm>
            <a:off x="9628632" y="3246120"/>
            <a:ext cx="2212848" cy="6400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B2A4A"/>
              </a:buClr>
              <a:buSzPts val="1900"/>
              <a:buFont typeface="Bookman Old Style"/>
              <a:buNone/>
            </a:pPr>
            <a:r>
              <a:rPr b="1" i="0" lang="en-US" sz="1900" u="none" cap="none" strike="noStrike">
                <a:solidFill>
                  <a:srgbClr val="1B2A4A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Designing AI</a:t>
            </a:r>
            <a:endParaRPr b="0" i="0" sz="19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" name="Google Shape;65;p3"/>
          <p:cNvSpPr/>
          <p:nvPr/>
        </p:nvSpPr>
        <p:spPr>
          <a:xfrm>
            <a:off x="9646920" y="3931920"/>
            <a:ext cx="2194560" cy="16459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rgbClr val="5C6370"/>
              </a:buClr>
              <a:buSzPts val="1350"/>
              <a:buFont typeface="Calibri"/>
              <a:buChar char="•"/>
            </a:pPr>
            <a:r>
              <a:rPr b="0" i="0" lang="en-US" sz="1350" u="none" cap="none" strike="noStrike">
                <a:solidFill>
                  <a:srgbClr val="5C6370"/>
                </a:solidFill>
                <a:latin typeface="Calibri"/>
                <a:ea typeface="Calibri"/>
                <a:cs typeface="Calibri"/>
                <a:sym typeface="Calibri"/>
              </a:rPr>
              <a:t>How AI works</a:t>
            </a:r>
            <a:endParaRPr b="0" i="0" sz="13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spcBef>
                <a:spcPts val="600"/>
              </a:spcBef>
              <a:spcAft>
                <a:spcPts val="0"/>
              </a:spcAft>
              <a:buClr>
                <a:srgbClr val="5C6370"/>
              </a:buClr>
              <a:buSzPts val="1350"/>
              <a:buFont typeface="Calibri"/>
              <a:buChar char="•"/>
            </a:pPr>
            <a:r>
              <a:rPr b="0" i="0" lang="en-US" sz="1350" u="none" cap="none" strike="noStrike">
                <a:solidFill>
                  <a:srgbClr val="5C6370"/>
                </a:solidFill>
                <a:latin typeface="Calibri"/>
                <a:ea typeface="Calibri"/>
                <a:cs typeface="Calibri"/>
                <a:sym typeface="Calibri"/>
              </a:rPr>
              <a:t>Data · Bias</a:t>
            </a:r>
            <a:endParaRPr b="0" i="0" sz="13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spcBef>
                <a:spcPts val="600"/>
              </a:spcBef>
              <a:spcAft>
                <a:spcPts val="0"/>
              </a:spcAft>
              <a:buClr>
                <a:srgbClr val="5C6370"/>
              </a:buClr>
              <a:buSzPts val="1350"/>
              <a:buFont typeface="Calibri"/>
              <a:buChar char="•"/>
            </a:pPr>
            <a:r>
              <a:rPr b="0" i="0" lang="en-US" sz="1350" u="none" cap="none" strike="noStrike">
                <a:solidFill>
                  <a:srgbClr val="5C6370"/>
                </a:solidFill>
                <a:latin typeface="Calibri"/>
                <a:ea typeface="Calibri"/>
                <a:cs typeface="Calibri"/>
                <a:sym typeface="Calibri"/>
              </a:rPr>
              <a:t>Training · Evaluation</a:t>
            </a:r>
            <a:endParaRPr b="0" i="0" sz="13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" name="Google Shape;66;p3"/>
          <p:cNvSpPr/>
          <p:nvPr/>
        </p:nvSpPr>
        <p:spPr>
          <a:xfrm>
            <a:off x="411480" y="6263640"/>
            <a:ext cx="914400" cy="3200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5C6370"/>
              </a:buClr>
              <a:buSzPts val="1100"/>
              <a:buFont typeface="Calibri"/>
              <a:buNone/>
            </a:pPr>
            <a:r>
              <a:rPr b="0" i="0" lang="en-US" sz="1100" u="none" cap="none" strike="noStrike">
                <a:solidFill>
                  <a:srgbClr val="5C6370"/>
                </a:solidFill>
                <a:latin typeface="Calibri"/>
                <a:ea typeface="Calibri"/>
                <a:cs typeface="Calibri"/>
                <a:sym typeface="Calibri"/>
              </a:rPr>
              <a:t>3</a:t>
            </a:r>
            <a:endParaRPr b="0" i="0" sz="11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4"/>
          <p:cNvSpPr/>
          <p:nvPr/>
        </p:nvSpPr>
        <p:spPr>
          <a:xfrm>
            <a:off x="640080" y="502920"/>
            <a:ext cx="566928" cy="566928"/>
          </a:xfrm>
          <a:prstGeom prst="ellipse">
            <a:avLst/>
          </a:prstGeom>
          <a:solidFill>
            <a:srgbClr val="C8102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73" name="Google Shape;73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77240" y="640080"/>
            <a:ext cx="292608" cy="292608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4"/>
          <p:cNvSpPr/>
          <p:nvPr/>
        </p:nvSpPr>
        <p:spPr>
          <a:xfrm>
            <a:off x="1325880" y="502920"/>
            <a:ext cx="5486400" cy="27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C8102E"/>
              </a:buClr>
              <a:buSzPts val="1200"/>
              <a:buFont typeface="Calibri"/>
              <a:buNone/>
            </a:pPr>
            <a:r>
              <a:rPr b="1" i="0" lang="en-US" sz="1200" u="none" cap="none" strike="noStrike">
                <a:solidFill>
                  <a:srgbClr val="C8102E"/>
                </a:solidFill>
                <a:latin typeface="Calibri"/>
                <a:ea typeface="Calibri"/>
                <a:cs typeface="Calibri"/>
                <a:sym typeface="Calibri"/>
              </a:rPr>
              <a:t>DOMAIN 1</a:t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" name="Google Shape;75;p4"/>
          <p:cNvSpPr/>
          <p:nvPr/>
        </p:nvSpPr>
        <p:spPr>
          <a:xfrm>
            <a:off x="1325880" y="749808"/>
            <a:ext cx="8229600" cy="50292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B2A4A"/>
              </a:buClr>
              <a:buSzPts val="3000"/>
              <a:buFont typeface="Bookman Old Style"/>
              <a:buNone/>
            </a:pPr>
            <a:r>
              <a:rPr b="1" i="0" lang="en-US" sz="3000" u="none" cap="none" strike="noStrike">
                <a:solidFill>
                  <a:srgbClr val="1B2A4A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Engaging with AI</a:t>
            </a:r>
            <a:endParaRPr b="0" i="0" sz="3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" name="Google Shape;76;p4"/>
          <p:cNvSpPr/>
          <p:nvPr/>
        </p:nvSpPr>
        <p:spPr>
          <a:xfrm>
            <a:off x="1325880" y="1280160"/>
            <a:ext cx="8229600" cy="3200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5C6370"/>
              </a:buClr>
              <a:buSzPts val="1300"/>
              <a:buFont typeface="Calibri"/>
              <a:buNone/>
            </a:pPr>
            <a:r>
              <a:rPr b="0" i="1" lang="en-US" sz="1300" u="none" cap="none" strike="noStrike">
                <a:solidFill>
                  <a:srgbClr val="5C6370"/>
                </a:solidFill>
                <a:latin typeface="Calibri"/>
                <a:ea typeface="Calibri"/>
                <a:cs typeface="Calibri"/>
                <a:sym typeface="Calibri"/>
              </a:rPr>
              <a:t>What this looks like in a classroom</a:t>
            </a:r>
            <a:endParaRPr b="0" i="0" sz="13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" name="Google Shape;77;p4"/>
          <p:cNvSpPr/>
          <p:nvPr/>
        </p:nvSpPr>
        <p:spPr>
          <a:xfrm>
            <a:off x="640080" y="1874520"/>
            <a:ext cx="5806440" cy="3977640"/>
          </a:xfrm>
          <a:prstGeom prst="roundRect">
            <a:avLst>
              <a:gd fmla="val 2299" name="adj"/>
            </a:avLst>
          </a:prstGeom>
          <a:solidFill>
            <a:srgbClr val="F6F2EE"/>
          </a:solidFill>
          <a:ln>
            <a:noFill/>
          </a:ln>
          <a:effectLst>
            <a:outerShdw blurRad="76200" rotWithShape="0" algn="bl" dir="5400000" dist="25400">
              <a:srgbClr val="000000">
                <a:alpha val="14117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8" name="Google Shape;78;p4"/>
          <p:cNvSpPr/>
          <p:nvPr/>
        </p:nvSpPr>
        <p:spPr>
          <a:xfrm>
            <a:off x="932688" y="2121408"/>
            <a:ext cx="5221224" cy="27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C8102E"/>
              </a:buClr>
              <a:buSzPts val="1150"/>
              <a:buFont typeface="Calibri"/>
              <a:buNone/>
            </a:pPr>
            <a:r>
              <a:rPr b="1" i="0" lang="en-US" sz="1150" u="none" cap="none" strike="noStrike">
                <a:solidFill>
                  <a:srgbClr val="C8102E"/>
                </a:solidFill>
                <a:latin typeface="Calibri"/>
                <a:ea typeface="Calibri"/>
                <a:cs typeface="Calibri"/>
                <a:sym typeface="Calibri"/>
              </a:rPr>
              <a:t>STUDENT DATA SHEET</a:t>
            </a:r>
            <a:endParaRPr b="0" i="0" sz="11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" name="Google Shape;79;p4"/>
          <p:cNvSpPr/>
          <p:nvPr/>
        </p:nvSpPr>
        <p:spPr>
          <a:xfrm>
            <a:off x="932688" y="2404872"/>
            <a:ext cx="5221224" cy="4114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B2A4A"/>
              </a:buClr>
              <a:buSzPts val="1900"/>
              <a:buFont typeface="Bookman Old Style"/>
              <a:buNone/>
            </a:pPr>
            <a:r>
              <a:rPr b="1" i="0" lang="en-US" sz="1900" u="none" cap="none" strike="noStrike">
                <a:solidFill>
                  <a:srgbClr val="1B2A4A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Same Code, Three Runs</a:t>
            </a:r>
            <a:endParaRPr b="0" i="0" sz="19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80" name="Google Shape;80;p4"/>
          <p:cNvGraphicFramePr/>
          <p:nvPr/>
        </p:nvGraphicFramePr>
        <p:xfrm>
          <a:off x="932688" y="29718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{A5BC2DC4-B130-4788-938B-D145664F19A3}</a:tableStyleId>
              </a:tblPr>
              <a:tblGrid>
                <a:gridCol w="1188725"/>
                <a:gridCol w="2011675"/>
                <a:gridCol w="2020825"/>
              </a:tblGrid>
              <a:tr h="384050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250"/>
                        <a:buFont typeface="Calibri"/>
                        <a:buNone/>
                      </a:pPr>
                      <a:r>
                        <a:rPr b="1" lang="en-US" sz="1250" u="none" cap="none" strike="noStrik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Trial</a:t>
                      </a:r>
                      <a:endParaRPr sz="125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250"/>
                        <a:buFont typeface="Calibri"/>
                        <a:buNone/>
                      </a:pPr>
                      <a:r>
                        <a:rPr b="1" lang="en-US" sz="1250" u="none" cap="none" strike="noStrik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Distance (in)</a:t>
                      </a:r>
                      <a:endParaRPr sz="125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250"/>
                        <a:buFont typeface="Calibri"/>
                        <a:buNone/>
                      </a:pPr>
                      <a:r>
                        <a:rPr b="1" lang="en-US" sz="1250" u="none" cap="none" strike="noStrik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Off Target (in)</a:t>
                      </a:r>
                      <a:endParaRPr sz="125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B2A4A"/>
                    </a:solidFill>
                  </a:tcPr>
                </a:tc>
              </a:tr>
              <a:tr h="3840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B2A4A"/>
                        </a:buClr>
                        <a:buSzPts val="1250"/>
                        <a:buFont typeface="Calibri"/>
                        <a:buNone/>
                      </a:pPr>
                      <a:r>
                        <a:rPr b="1" lang="en-US" sz="1250" u="none" cap="none" strike="noStrike">
                          <a:solidFill>
                            <a:srgbClr val="1B2A4A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Run 1</a:t>
                      </a:r>
                      <a:endParaRPr sz="125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E2230"/>
                        </a:buClr>
                        <a:buSzPts val="1250"/>
                        <a:buFont typeface="Calibri"/>
                        <a:buNone/>
                      </a:pPr>
                      <a:r>
                        <a:rPr lang="en-US" sz="1250" u="none" cap="none" strike="noStrike">
                          <a:solidFill>
                            <a:srgbClr val="1E223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23.5</a:t>
                      </a:r>
                      <a:endParaRPr sz="125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E2230"/>
                        </a:buClr>
                        <a:buSzPts val="1250"/>
                        <a:buFont typeface="Calibri"/>
                        <a:buNone/>
                      </a:pPr>
                      <a:r>
                        <a:rPr lang="en-US" sz="1250" u="none" cap="none" strike="noStrike">
                          <a:solidFill>
                            <a:srgbClr val="1E223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+0.5</a:t>
                      </a:r>
                      <a:endParaRPr sz="125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  <a:tr h="3840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B2A4A"/>
                        </a:buClr>
                        <a:buSzPts val="1250"/>
                        <a:buFont typeface="Calibri"/>
                        <a:buNone/>
                      </a:pPr>
                      <a:r>
                        <a:rPr b="1" lang="en-US" sz="1250" u="none" cap="none" strike="noStrike">
                          <a:solidFill>
                            <a:srgbClr val="1B2A4A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Run 2</a:t>
                      </a:r>
                      <a:endParaRPr sz="125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FE9E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E2230"/>
                        </a:buClr>
                        <a:buSzPts val="1250"/>
                        <a:buFont typeface="Calibri"/>
                        <a:buNone/>
                      </a:pPr>
                      <a:r>
                        <a:rPr lang="en-US" sz="1250" u="none" cap="none" strike="noStrike">
                          <a:solidFill>
                            <a:srgbClr val="1E223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22.8</a:t>
                      </a:r>
                      <a:endParaRPr sz="125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FE9E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E2230"/>
                        </a:buClr>
                        <a:buSzPts val="1250"/>
                        <a:buFont typeface="Calibri"/>
                        <a:buNone/>
                      </a:pPr>
                      <a:r>
                        <a:rPr lang="en-US" sz="1250" u="none" cap="none" strike="noStrike">
                          <a:solidFill>
                            <a:srgbClr val="1E223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−0.2</a:t>
                      </a:r>
                      <a:endParaRPr sz="125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FE9E2"/>
                    </a:solidFill>
                  </a:tcPr>
                </a:tc>
              </a:tr>
              <a:tr h="3840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B2A4A"/>
                        </a:buClr>
                        <a:buSzPts val="1250"/>
                        <a:buFont typeface="Calibri"/>
                        <a:buNone/>
                      </a:pPr>
                      <a:r>
                        <a:rPr b="1" lang="en-US" sz="1250" u="none" cap="none" strike="noStrike">
                          <a:solidFill>
                            <a:srgbClr val="1B2A4A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Run 3</a:t>
                      </a:r>
                      <a:endParaRPr sz="125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E2230"/>
                        </a:buClr>
                        <a:buSzPts val="1250"/>
                        <a:buFont typeface="Calibri"/>
                        <a:buNone/>
                      </a:pPr>
                      <a:r>
                        <a:rPr lang="en-US" sz="1250" u="none" cap="none" strike="noStrike">
                          <a:solidFill>
                            <a:srgbClr val="1E223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24.1</a:t>
                      </a:r>
                      <a:endParaRPr sz="125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E2230"/>
                        </a:buClr>
                        <a:buSzPts val="1250"/>
                        <a:buFont typeface="Calibri"/>
                        <a:buNone/>
                      </a:pPr>
                      <a:r>
                        <a:rPr lang="en-US" sz="1250" u="none" cap="none" strike="noStrike">
                          <a:solidFill>
                            <a:srgbClr val="1E223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+1.1</a:t>
                      </a:r>
                      <a:endParaRPr sz="125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  <a:tr h="3840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B2A4A"/>
                        </a:buClr>
                        <a:buSzPts val="1250"/>
                        <a:buFont typeface="Calibri"/>
                        <a:buNone/>
                      </a:pPr>
                      <a:r>
                        <a:rPr b="1" lang="en-US" sz="1250" u="none" cap="none" strike="noStrike">
                          <a:solidFill>
                            <a:srgbClr val="1B2A4A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Run 4</a:t>
                      </a:r>
                      <a:endParaRPr sz="125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FE9E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E2230"/>
                        </a:buClr>
                        <a:buSzPts val="1250"/>
                        <a:buFont typeface="Calibri"/>
                        <a:buNone/>
                      </a:pPr>
                      <a:r>
                        <a:rPr lang="en-US" sz="1250" u="none" cap="none" strike="noStrike">
                          <a:solidFill>
                            <a:srgbClr val="1E223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23.0</a:t>
                      </a:r>
                      <a:endParaRPr sz="125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FE9E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E2230"/>
                        </a:buClr>
                        <a:buSzPts val="1250"/>
                        <a:buFont typeface="Calibri"/>
                        <a:buNone/>
                      </a:pPr>
                      <a:r>
                        <a:rPr lang="en-US" sz="1250" u="none" cap="none" strike="noStrike">
                          <a:solidFill>
                            <a:srgbClr val="1E223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0.0</a:t>
                      </a:r>
                      <a:endParaRPr sz="125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FE9E2"/>
                    </a:solidFill>
                  </a:tcPr>
                </a:tc>
              </a:tr>
            </a:tbl>
          </a:graphicData>
        </a:graphic>
      </p:graphicFrame>
      <p:sp>
        <p:nvSpPr>
          <p:cNvPr id="81" name="Google Shape;81;p4"/>
          <p:cNvSpPr/>
          <p:nvPr/>
        </p:nvSpPr>
        <p:spPr>
          <a:xfrm>
            <a:off x="932688" y="5285232"/>
            <a:ext cx="5221224" cy="4114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rgbClr val="5C6370"/>
              </a:buClr>
              <a:buSzPts val="1200"/>
              <a:buFont typeface="Calibri"/>
              <a:buNone/>
            </a:pPr>
            <a:r>
              <a:rPr b="0" i="1" lang="en-US" sz="1200" u="none" cap="none" strike="noStrike">
                <a:solidFill>
                  <a:srgbClr val="5C6370"/>
                </a:solidFill>
                <a:latin typeface="Calibri"/>
                <a:ea typeface="Calibri"/>
                <a:cs typeface="Calibri"/>
                <a:sym typeface="Calibri"/>
              </a:rPr>
              <a:t>Students run identical code and record where the robot actually stops.</a:t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" name="Google Shape;82;p4"/>
          <p:cNvSpPr/>
          <p:nvPr/>
        </p:nvSpPr>
        <p:spPr>
          <a:xfrm>
            <a:off x="6675120" y="1874520"/>
            <a:ext cx="4846320" cy="3977640"/>
          </a:xfrm>
          <a:prstGeom prst="roundRect">
            <a:avLst>
              <a:gd fmla="val 2299" name="adj"/>
            </a:avLst>
          </a:prstGeom>
          <a:solidFill>
            <a:srgbClr val="1B2A4A"/>
          </a:solidFill>
          <a:ln>
            <a:noFill/>
          </a:ln>
          <a:effectLst>
            <a:outerShdw blurRad="76200" rotWithShape="0" algn="bl" dir="5400000" dist="25400">
              <a:srgbClr val="000000">
                <a:alpha val="14117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3" name="Google Shape;83;p4"/>
          <p:cNvSpPr/>
          <p:nvPr/>
        </p:nvSpPr>
        <p:spPr>
          <a:xfrm>
            <a:off x="6967728" y="2121408"/>
            <a:ext cx="4261104" cy="27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E8A93B"/>
              </a:buClr>
              <a:buSzPts val="1150"/>
              <a:buFont typeface="Calibri"/>
              <a:buNone/>
            </a:pPr>
            <a:r>
              <a:rPr b="1" i="0" lang="en-US" sz="1150" u="none" cap="none" strike="noStrike">
                <a:solidFill>
                  <a:srgbClr val="E8A93B"/>
                </a:solidFill>
                <a:latin typeface="Calibri"/>
                <a:ea typeface="Calibri"/>
                <a:cs typeface="Calibri"/>
                <a:sym typeface="Calibri"/>
              </a:rPr>
              <a:t>THE EXACT QUESTIONS WE ASK</a:t>
            </a:r>
            <a:endParaRPr b="0" i="0" sz="11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" name="Google Shape;84;p4"/>
          <p:cNvSpPr/>
          <p:nvPr/>
        </p:nvSpPr>
        <p:spPr>
          <a:xfrm>
            <a:off x="6986016" y="2560320"/>
            <a:ext cx="4242816" cy="31089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50"/>
              <a:buFont typeface="Calibri"/>
              <a:buChar char="→"/>
            </a:pPr>
            <a:r>
              <a:rPr b="0" i="0" lang="en-US" sz="145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Write the steps to walk to the door — then translate them to motor code.</a:t>
            </a:r>
            <a:endParaRPr b="0" i="0" sz="14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lnSpc>
                <a:spcPct val="102000"/>
              </a:lnSpc>
              <a:spcBef>
                <a:spcPts val="1100"/>
              </a:spcBef>
              <a:spcAft>
                <a:spcPts val="0"/>
              </a:spcAft>
              <a:buClr>
                <a:srgbClr val="FFFFFF"/>
              </a:buClr>
              <a:buSzPts val="1450"/>
              <a:buFont typeface="Calibri"/>
              <a:buChar char="→"/>
            </a:pPr>
            <a:r>
              <a:rPr b="0" i="0" lang="en-US" sz="145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Why did it fail, or why did it succeed?</a:t>
            </a:r>
            <a:endParaRPr b="0" i="0" sz="14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lnSpc>
                <a:spcPct val="102000"/>
              </a:lnSpc>
              <a:spcBef>
                <a:spcPts val="1100"/>
              </a:spcBef>
              <a:spcAft>
                <a:spcPts val="0"/>
              </a:spcAft>
              <a:buClr>
                <a:srgbClr val="FFFFFF"/>
              </a:buClr>
              <a:buSzPts val="1450"/>
              <a:buFont typeface="Calibri"/>
              <a:buChar char="→"/>
            </a:pPr>
            <a:r>
              <a:rPr b="0" i="0" lang="en-US" sz="145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Run the same code three times — what happens?</a:t>
            </a:r>
            <a:endParaRPr b="0" i="0" sz="14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lnSpc>
                <a:spcPct val="102000"/>
              </a:lnSpc>
              <a:spcBef>
                <a:spcPts val="1100"/>
              </a:spcBef>
              <a:spcAft>
                <a:spcPts val="0"/>
              </a:spcAft>
              <a:buClr>
                <a:srgbClr val="FFFFFF"/>
              </a:buClr>
              <a:buSzPts val="1450"/>
              <a:buFont typeface="Calibri"/>
              <a:buChar char="→"/>
            </a:pPr>
            <a:r>
              <a:rPr b="0" i="0" lang="en-US" sz="145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Reflection: Why is the robot inconsistent when nothing changed?</a:t>
            </a:r>
            <a:endParaRPr b="0" i="0" sz="14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" name="Google Shape;85;p4"/>
          <p:cNvSpPr/>
          <p:nvPr/>
        </p:nvSpPr>
        <p:spPr>
          <a:xfrm>
            <a:off x="411480" y="6263640"/>
            <a:ext cx="914400" cy="3200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5C6370"/>
              </a:buClr>
              <a:buSzPts val="1100"/>
              <a:buFont typeface="Calibri"/>
              <a:buNone/>
            </a:pPr>
            <a:r>
              <a:rPr b="0" i="0" lang="en-US" sz="1100" u="none" cap="none" strike="noStrike">
                <a:solidFill>
                  <a:srgbClr val="5C6370"/>
                </a:solidFill>
                <a:latin typeface="Calibri"/>
                <a:ea typeface="Calibri"/>
                <a:cs typeface="Calibri"/>
                <a:sym typeface="Calibri"/>
              </a:rPr>
              <a:t>4</a:t>
            </a:r>
            <a:endParaRPr b="0" i="0" sz="11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5"/>
          <p:cNvSpPr/>
          <p:nvPr/>
        </p:nvSpPr>
        <p:spPr>
          <a:xfrm>
            <a:off x="640080" y="502920"/>
            <a:ext cx="566928" cy="566928"/>
          </a:xfrm>
          <a:prstGeom prst="ellipse">
            <a:avLst/>
          </a:prstGeom>
          <a:solidFill>
            <a:srgbClr val="C8102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92" name="Google Shape;92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77240" y="640080"/>
            <a:ext cx="292608" cy="292608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Google Shape;93;p5"/>
          <p:cNvSpPr/>
          <p:nvPr/>
        </p:nvSpPr>
        <p:spPr>
          <a:xfrm>
            <a:off x="1325880" y="502920"/>
            <a:ext cx="5486400" cy="27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C8102E"/>
              </a:buClr>
              <a:buSzPts val="1200"/>
              <a:buFont typeface="Calibri"/>
              <a:buNone/>
            </a:pPr>
            <a:r>
              <a:rPr b="1" i="0" lang="en-US" sz="1200" u="none" cap="none" strike="noStrike">
                <a:solidFill>
                  <a:srgbClr val="C8102E"/>
                </a:solidFill>
                <a:latin typeface="Calibri"/>
                <a:ea typeface="Calibri"/>
                <a:cs typeface="Calibri"/>
                <a:sym typeface="Calibri"/>
              </a:rPr>
              <a:t>DOMAIN 1</a:t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5"/>
          <p:cNvSpPr/>
          <p:nvPr/>
        </p:nvSpPr>
        <p:spPr>
          <a:xfrm>
            <a:off x="1325880" y="749808"/>
            <a:ext cx="8229600" cy="50292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B2A4A"/>
              </a:buClr>
              <a:buSzPts val="3000"/>
              <a:buFont typeface="Bookman Old Style"/>
              <a:buNone/>
            </a:pPr>
            <a:r>
              <a:rPr b="1" i="0" lang="en-US" sz="3000" u="none" cap="none" strike="noStrike">
                <a:solidFill>
                  <a:srgbClr val="1B2A4A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Engaging with AI</a:t>
            </a:r>
            <a:endParaRPr b="0" i="0" sz="3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" name="Google Shape;95;p5"/>
          <p:cNvSpPr/>
          <p:nvPr/>
        </p:nvSpPr>
        <p:spPr>
          <a:xfrm>
            <a:off x="1325880" y="1280160"/>
            <a:ext cx="8229600" cy="3200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5C6370"/>
              </a:buClr>
              <a:buSzPts val="1300"/>
              <a:buFont typeface="Calibri"/>
              <a:buNone/>
            </a:pPr>
            <a:r>
              <a:rPr b="0" i="1" lang="en-US" sz="1300" u="none" cap="none" strike="noStrike">
                <a:solidFill>
                  <a:srgbClr val="5C6370"/>
                </a:solidFill>
                <a:latin typeface="Calibri"/>
                <a:ea typeface="Calibri"/>
                <a:cs typeface="Calibri"/>
                <a:sym typeface="Calibri"/>
              </a:rPr>
              <a:t>What this looks like in a classroom</a:t>
            </a:r>
            <a:endParaRPr b="0" i="0" sz="13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" name="Google Shape;96;p5"/>
          <p:cNvSpPr/>
          <p:nvPr/>
        </p:nvSpPr>
        <p:spPr>
          <a:xfrm>
            <a:off x="640080" y="1874520"/>
            <a:ext cx="5806440" cy="3977640"/>
          </a:xfrm>
          <a:prstGeom prst="roundRect">
            <a:avLst>
              <a:gd fmla="val 2299" name="adj"/>
            </a:avLst>
          </a:prstGeom>
          <a:solidFill>
            <a:srgbClr val="F6F2EE"/>
          </a:solidFill>
          <a:ln>
            <a:noFill/>
          </a:ln>
          <a:effectLst>
            <a:outerShdw blurRad="76200" rotWithShape="0" algn="bl" dir="5400000" dist="25400">
              <a:srgbClr val="000000">
                <a:alpha val="14117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" name="Google Shape;97;p5"/>
          <p:cNvSpPr/>
          <p:nvPr/>
        </p:nvSpPr>
        <p:spPr>
          <a:xfrm>
            <a:off x="932688" y="2121408"/>
            <a:ext cx="5221224" cy="27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C8102E"/>
              </a:buClr>
              <a:buSzPts val="1150"/>
              <a:buFont typeface="Calibri"/>
              <a:buNone/>
            </a:pPr>
            <a:r>
              <a:rPr b="1" i="0" lang="en-US" sz="1150" u="none" cap="none" strike="noStrike">
                <a:solidFill>
                  <a:srgbClr val="C8102E"/>
                </a:solidFill>
                <a:latin typeface="Calibri"/>
                <a:ea typeface="Calibri"/>
                <a:cs typeface="Calibri"/>
                <a:sym typeface="Calibri"/>
              </a:rPr>
              <a:t>STUDENT DATA SHEET</a:t>
            </a:r>
            <a:endParaRPr b="0" i="0" sz="11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" name="Google Shape;98;p5"/>
          <p:cNvSpPr/>
          <p:nvPr/>
        </p:nvSpPr>
        <p:spPr>
          <a:xfrm>
            <a:off x="932688" y="2404872"/>
            <a:ext cx="5221224" cy="4114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B2A4A"/>
              </a:buClr>
              <a:buSzPts val="1900"/>
              <a:buFont typeface="Bookman Old Style"/>
              <a:buNone/>
            </a:pPr>
            <a:r>
              <a:rPr b="1" i="0" lang="en-US" sz="1900" u="none" cap="none" strike="noStrike">
                <a:solidFill>
                  <a:srgbClr val="1B2A4A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Sensor Readings vs. Decision</a:t>
            </a:r>
            <a:endParaRPr b="0" i="0" sz="19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99" name="Google Shape;99;p5"/>
          <p:cNvGraphicFramePr/>
          <p:nvPr/>
        </p:nvGraphicFramePr>
        <p:xfrm>
          <a:off x="932688" y="29718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{A5BC2DC4-B130-4788-938B-D145664F19A3}</a:tableStyleId>
              </a:tblPr>
              <a:tblGrid>
                <a:gridCol w="1783075"/>
                <a:gridCol w="1417325"/>
                <a:gridCol w="2020825"/>
              </a:tblGrid>
              <a:tr h="384050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250"/>
                        <a:buFont typeface="Calibri"/>
                        <a:buNone/>
                      </a:pPr>
                      <a:r>
                        <a:rPr b="1" lang="en-US" sz="1250" u="none" cap="none" strike="noStrik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Surface</a:t>
                      </a:r>
                      <a:endParaRPr sz="125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250"/>
                        <a:buFont typeface="Calibri"/>
                        <a:buNone/>
                      </a:pPr>
                      <a:r>
                        <a:rPr b="1" lang="en-US" sz="1250" u="none" cap="none" strike="noStrik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Sensor</a:t>
                      </a:r>
                      <a:endParaRPr sz="125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250"/>
                        <a:buFont typeface="Calibri"/>
                        <a:buNone/>
                      </a:pPr>
                      <a:r>
                        <a:rPr b="1" lang="en-US" sz="1250" u="none" cap="none" strike="noStrik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Decision</a:t>
                      </a:r>
                      <a:endParaRPr sz="125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B2A4A"/>
                    </a:solidFill>
                  </a:tcPr>
                </a:tc>
              </a:tr>
              <a:tr h="3840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B2A4A"/>
                        </a:buClr>
                        <a:buSzPts val="1250"/>
                        <a:buFont typeface="Calibri"/>
                        <a:buNone/>
                      </a:pPr>
                      <a:r>
                        <a:rPr b="1" lang="en-US" sz="1250" u="none" cap="none" strike="noStrike">
                          <a:solidFill>
                            <a:srgbClr val="1B2A4A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White</a:t>
                      </a:r>
                      <a:endParaRPr sz="125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E2230"/>
                        </a:buClr>
                        <a:buSzPts val="1250"/>
                        <a:buFont typeface="Calibri"/>
                        <a:buNone/>
                      </a:pPr>
                      <a:r>
                        <a:rPr lang="en-US" sz="1250" u="none" cap="none" strike="noStrike">
                          <a:solidFill>
                            <a:srgbClr val="1E223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210</a:t>
                      </a:r>
                      <a:endParaRPr sz="125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E2230"/>
                        </a:buClr>
                        <a:buSzPts val="1250"/>
                        <a:buFont typeface="Calibri"/>
                        <a:buNone/>
                      </a:pPr>
                      <a:r>
                        <a:rPr lang="en-US" sz="1250" u="none" cap="none" strike="noStrike">
                          <a:solidFill>
                            <a:srgbClr val="1E223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Keep going</a:t>
                      </a:r>
                      <a:endParaRPr sz="125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  <a:tr h="3840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B2A4A"/>
                        </a:buClr>
                        <a:buSzPts val="1250"/>
                        <a:buFont typeface="Calibri"/>
                        <a:buNone/>
                      </a:pPr>
                      <a:r>
                        <a:rPr b="1" lang="en-US" sz="1250" u="none" cap="none" strike="noStrike">
                          <a:solidFill>
                            <a:srgbClr val="1B2A4A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Gray</a:t>
                      </a:r>
                      <a:endParaRPr sz="125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FE9E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E2230"/>
                        </a:buClr>
                        <a:buSzPts val="1250"/>
                        <a:buFont typeface="Calibri"/>
                        <a:buNone/>
                      </a:pPr>
                      <a:r>
                        <a:rPr lang="en-US" sz="1250" u="none" cap="none" strike="noStrike">
                          <a:solidFill>
                            <a:srgbClr val="1E223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640</a:t>
                      </a:r>
                      <a:endParaRPr sz="125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FE9E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E2230"/>
                        </a:buClr>
                        <a:buSzPts val="1250"/>
                        <a:buFont typeface="Calibri"/>
                        <a:buNone/>
                      </a:pPr>
                      <a:r>
                        <a:rPr lang="en-US" sz="1250" u="none" cap="none" strike="noStrike">
                          <a:solidFill>
                            <a:srgbClr val="1E223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Keep going</a:t>
                      </a:r>
                      <a:endParaRPr sz="125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FE9E2"/>
                    </a:solidFill>
                  </a:tcPr>
                </a:tc>
              </a:tr>
              <a:tr h="3840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B2A4A"/>
                        </a:buClr>
                        <a:buSzPts val="1250"/>
                        <a:buFont typeface="Calibri"/>
                        <a:buNone/>
                      </a:pPr>
                      <a:r>
                        <a:rPr b="1" lang="en-US" sz="1250" u="none" cap="none" strike="noStrike">
                          <a:solidFill>
                            <a:srgbClr val="1B2A4A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Black</a:t>
                      </a:r>
                      <a:endParaRPr sz="125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E2230"/>
                        </a:buClr>
                        <a:buSzPts val="1250"/>
                        <a:buFont typeface="Calibri"/>
                        <a:buNone/>
                      </a:pPr>
                      <a:r>
                        <a:rPr lang="en-US" sz="1250" u="none" cap="none" strike="noStrike">
                          <a:solidFill>
                            <a:srgbClr val="1E223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880</a:t>
                      </a:r>
                      <a:endParaRPr sz="125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E2230"/>
                        </a:buClr>
                        <a:buSzPts val="1250"/>
                        <a:buFont typeface="Calibri"/>
                        <a:buNone/>
                      </a:pPr>
                      <a:r>
                        <a:rPr lang="en-US" sz="1250" u="none" cap="none" strike="noStrike">
                          <a:solidFill>
                            <a:srgbClr val="1E223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Stop / turn</a:t>
                      </a:r>
                      <a:endParaRPr sz="125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  <a:tr h="3840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B2A4A"/>
                        </a:buClr>
                        <a:buSzPts val="1250"/>
                        <a:buFont typeface="Calibri"/>
                        <a:buNone/>
                      </a:pPr>
                      <a:r>
                        <a:rPr b="1" lang="en-US" sz="1250" u="none" cap="none" strike="noStrike">
                          <a:solidFill>
                            <a:srgbClr val="1B2A4A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Black</a:t>
                      </a:r>
                      <a:endParaRPr sz="125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FE9E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E2230"/>
                        </a:buClr>
                        <a:buSzPts val="1250"/>
                        <a:buFont typeface="Calibri"/>
                        <a:buNone/>
                      </a:pPr>
                      <a:r>
                        <a:rPr lang="en-US" sz="1250" u="none" cap="none" strike="noStrike">
                          <a:solidFill>
                            <a:srgbClr val="1E223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905</a:t>
                      </a:r>
                      <a:endParaRPr sz="125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FE9E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E2230"/>
                        </a:buClr>
                        <a:buSzPts val="1250"/>
                        <a:buFont typeface="Calibri"/>
                        <a:buNone/>
                      </a:pPr>
                      <a:r>
                        <a:rPr lang="en-US" sz="1250" u="none" cap="none" strike="noStrike">
                          <a:solidFill>
                            <a:srgbClr val="1E223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Stop / turn</a:t>
                      </a:r>
                      <a:endParaRPr sz="125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FE9E2"/>
                    </a:solidFill>
                  </a:tcPr>
                </a:tc>
              </a:tr>
            </a:tbl>
          </a:graphicData>
        </a:graphic>
      </p:graphicFrame>
      <p:sp>
        <p:nvSpPr>
          <p:cNvPr id="100" name="Google Shape;100;p5"/>
          <p:cNvSpPr/>
          <p:nvPr/>
        </p:nvSpPr>
        <p:spPr>
          <a:xfrm>
            <a:off x="932688" y="5285232"/>
            <a:ext cx="5221224" cy="4114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rgbClr val="5C6370"/>
              </a:buClr>
              <a:buSzPts val="1200"/>
              <a:buFont typeface="Calibri"/>
              <a:buNone/>
            </a:pPr>
            <a:r>
              <a:rPr b="0" i="1" lang="en-US" sz="1200" u="none" cap="none" strike="noStrike">
                <a:solidFill>
                  <a:srgbClr val="5C6370"/>
                </a:solidFill>
                <a:latin typeface="Calibri"/>
                <a:ea typeface="Calibri"/>
                <a:cs typeface="Calibri"/>
                <a:sym typeface="Calibri"/>
              </a:rPr>
              <a:t>Students log raw sensor values and the rule the robot applied to each.</a:t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" name="Google Shape;101;p5"/>
          <p:cNvSpPr/>
          <p:nvPr/>
        </p:nvSpPr>
        <p:spPr>
          <a:xfrm>
            <a:off x="6675120" y="1874520"/>
            <a:ext cx="4846320" cy="3977640"/>
          </a:xfrm>
          <a:prstGeom prst="roundRect">
            <a:avLst>
              <a:gd fmla="val 2299" name="adj"/>
            </a:avLst>
          </a:prstGeom>
          <a:solidFill>
            <a:srgbClr val="1B2A4A"/>
          </a:solidFill>
          <a:ln>
            <a:noFill/>
          </a:ln>
          <a:effectLst>
            <a:outerShdw blurRad="76200" rotWithShape="0" algn="bl" dir="5400000" dist="25400">
              <a:srgbClr val="000000">
                <a:alpha val="14117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" name="Google Shape;102;p5"/>
          <p:cNvSpPr/>
          <p:nvPr/>
        </p:nvSpPr>
        <p:spPr>
          <a:xfrm>
            <a:off x="6967728" y="2121408"/>
            <a:ext cx="4261104" cy="27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E8A93B"/>
              </a:buClr>
              <a:buSzPts val="1150"/>
              <a:buFont typeface="Calibri"/>
              <a:buNone/>
            </a:pPr>
            <a:r>
              <a:rPr b="1" i="0" lang="en-US" sz="1150" u="none" cap="none" strike="noStrike">
                <a:solidFill>
                  <a:srgbClr val="E8A93B"/>
                </a:solidFill>
                <a:latin typeface="Calibri"/>
                <a:ea typeface="Calibri"/>
                <a:cs typeface="Calibri"/>
                <a:sym typeface="Calibri"/>
              </a:rPr>
              <a:t>THE EXACT QUESTIONS WE ASK</a:t>
            </a:r>
            <a:endParaRPr b="0" i="0" sz="11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" name="Google Shape;103;p5"/>
          <p:cNvSpPr/>
          <p:nvPr/>
        </p:nvSpPr>
        <p:spPr>
          <a:xfrm>
            <a:off x="6986016" y="2560320"/>
            <a:ext cx="4242816" cy="31089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50"/>
              <a:buFont typeface="Calibri"/>
              <a:buChar char="→"/>
            </a:pPr>
            <a:r>
              <a:rPr b="0" i="0" lang="en-US" sz="145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What numbers do you see from the sensor? What patterns?</a:t>
            </a:r>
            <a:endParaRPr b="0" i="0" sz="14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lnSpc>
                <a:spcPct val="102000"/>
              </a:lnSpc>
              <a:spcBef>
                <a:spcPts val="1100"/>
              </a:spcBef>
              <a:spcAft>
                <a:spcPts val="0"/>
              </a:spcAft>
              <a:buClr>
                <a:srgbClr val="FFFFFF"/>
              </a:buClr>
              <a:buSzPts val="1450"/>
              <a:buFont typeface="Calibri"/>
              <a:buChar char="→"/>
            </a:pPr>
            <a:r>
              <a:rPr b="0" i="0" lang="en-US" sz="145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When does it trigger — where exactly is the cutoff?</a:t>
            </a:r>
            <a:endParaRPr b="0" i="0" sz="14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lnSpc>
                <a:spcPct val="102000"/>
              </a:lnSpc>
              <a:spcBef>
                <a:spcPts val="1100"/>
              </a:spcBef>
              <a:spcAft>
                <a:spcPts val="0"/>
              </a:spcAft>
              <a:buClr>
                <a:srgbClr val="FFFFFF"/>
              </a:buClr>
              <a:buSzPts val="1450"/>
              <a:buFont typeface="Calibri"/>
              <a:buChar char="→"/>
            </a:pPr>
            <a:r>
              <a:rPr b="0" i="0" lang="en-US" sz="145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What happens if the condition is flipped?</a:t>
            </a:r>
            <a:endParaRPr b="0" i="0" sz="14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lnSpc>
                <a:spcPct val="102000"/>
              </a:lnSpc>
              <a:spcBef>
                <a:spcPts val="1100"/>
              </a:spcBef>
              <a:spcAft>
                <a:spcPts val="0"/>
              </a:spcAft>
              <a:buClr>
                <a:srgbClr val="FFFFFF"/>
              </a:buClr>
              <a:buSzPts val="1450"/>
              <a:buFont typeface="Calibri"/>
              <a:buChar char="→"/>
            </a:pPr>
            <a:r>
              <a:rPr b="0" i="0" lang="en-US" sz="145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Reflection: Why did the robot make that decision, and was it right?</a:t>
            </a:r>
            <a:endParaRPr b="0" i="0" sz="14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" name="Google Shape;104;p5"/>
          <p:cNvSpPr/>
          <p:nvPr/>
        </p:nvSpPr>
        <p:spPr>
          <a:xfrm>
            <a:off x="411480" y="6263640"/>
            <a:ext cx="914400" cy="3200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5C6370"/>
              </a:buClr>
              <a:buSzPts val="1100"/>
              <a:buFont typeface="Calibri"/>
              <a:buNone/>
            </a:pPr>
            <a:r>
              <a:rPr b="0" i="0" lang="en-US" sz="1100" u="none" cap="none" strike="noStrike">
                <a:solidFill>
                  <a:srgbClr val="5C6370"/>
                </a:solidFill>
                <a:latin typeface="Calibri"/>
                <a:ea typeface="Calibri"/>
                <a:cs typeface="Calibri"/>
                <a:sym typeface="Calibri"/>
              </a:rPr>
              <a:t>5</a:t>
            </a:r>
            <a:endParaRPr b="0" i="0" sz="11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6"/>
          <p:cNvSpPr/>
          <p:nvPr/>
        </p:nvSpPr>
        <p:spPr>
          <a:xfrm>
            <a:off x="640080" y="502920"/>
            <a:ext cx="566928" cy="566928"/>
          </a:xfrm>
          <a:prstGeom prst="ellipse">
            <a:avLst/>
          </a:prstGeom>
          <a:solidFill>
            <a:srgbClr val="C8102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111" name="Google Shape;111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77240" y="640080"/>
            <a:ext cx="292608" cy="292608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p6"/>
          <p:cNvSpPr/>
          <p:nvPr/>
        </p:nvSpPr>
        <p:spPr>
          <a:xfrm>
            <a:off x="1325880" y="502920"/>
            <a:ext cx="5486400" cy="27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C8102E"/>
              </a:buClr>
              <a:buSzPts val="1200"/>
              <a:buFont typeface="Calibri"/>
              <a:buNone/>
            </a:pPr>
            <a:r>
              <a:rPr b="1" i="0" lang="en-US" sz="1200" u="none" cap="none" strike="noStrike">
                <a:solidFill>
                  <a:srgbClr val="C8102E"/>
                </a:solidFill>
                <a:latin typeface="Calibri"/>
                <a:ea typeface="Calibri"/>
                <a:cs typeface="Calibri"/>
                <a:sym typeface="Calibri"/>
              </a:rPr>
              <a:t>DOMAIN 2</a:t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" name="Google Shape;113;p6"/>
          <p:cNvSpPr/>
          <p:nvPr/>
        </p:nvSpPr>
        <p:spPr>
          <a:xfrm>
            <a:off x="1325880" y="749808"/>
            <a:ext cx="8229600" cy="50292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B2A4A"/>
              </a:buClr>
              <a:buSzPts val="3000"/>
              <a:buFont typeface="Bookman Old Style"/>
              <a:buNone/>
            </a:pPr>
            <a:r>
              <a:rPr b="1" i="0" lang="en-US" sz="3000" u="none" cap="none" strike="noStrike">
                <a:solidFill>
                  <a:srgbClr val="1B2A4A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Creating with AI</a:t>
            </a:r>
            <a:endParaRPr b="0" i="0" sz="3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" name="Google Shape;114;p6"/>
          <p:cNvSpPr/>
          <p:nvPr/>
        </p:nvSpPr>
        <p:spPr>
          <a:xfrm>
            <a:off x="1325880" y="1280160"/>
            <a:ext cx="8229600" cy="3200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5C6370"/>
              </a:buClr>
              <a:buSzPts val="1300"/>
              <a:buFont typeface="Calibri"/>
              <a:buNone/>
            </a:pPr>
            <a:r>
              <a:rPr b="0" i="1" lang="en-US" sz="1300" u="none" cap="none" strike="noStrike">
                <a:solidFill>
                  <a:srgbClr val="5C6370"/>
                </a:solidFill>
                <a:latin typeface="Calibri"/>
                <a:ea typeface="Calibri"/>
                <a:cs typeface="Calibri"/>
                <a:sym typeface="Calibri"/>
              </a:rPr>
              <a:t>What this looks like in a classroom</a:t>
            </a:r>
            <a:endParaRPr b="0" i="0" sz="13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" name="Google Shape;115;p6"/>
          <p:cNvSpPr/>
          <p:nvPr/>
        </p:nvSpPr>
        <p:spPr>
          <a:xfrm>
            <a:off x="640080" y="1874520"/>
            <a:ext cx="5806440" cy="3977640"/>
          </a:xfrm>
          <a:prstGeom prst="roundRect">
            <a:avLst>
              <a:gd fmla="val 2299" name="adj"/>
            </a:avLst>
          </a:prstGeom>
          <a:solidFill>
            <a:srgbClr val="F6F2EE"/>
          </a:solidFill>
          <a:ln>
            <a:noFill/>
          </a:ln>
          <a:effectLst>
            <a:outerShdw blurRad="76200" rotWithShape="0" algn="bl" dir="5400000" dist="25400">
              <a:srgbClr val="000000">
                <a:alpha val="14117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6" name="Google Shape;116;p6"/>
          <p:cNvSpPr/>
          <p:nvPr/>
        </p:nvSpPr>
        <p:spPr>
          <a:xfrm>
            <a:off x="932688" y="2121408"/>
            <a:ext cx="5221224" cy="27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C8102E"/>
              </a:buClr>
              <a:buSzPts val="1150"/>
              <a:buFont typeface="Calibri"/>
              <a:buNone/>
            </a:pPr>
            <a:r>
              <a:rPr b="1" i="0" lang="en-US" sz="1150" u="none" cap="none" strike="noStrike">
                <a:solidFill>
                  <a:srgbClr val="C8102E"/>
                </a:solidFill>
                <a:latin typeface="Calibri"/>
                <a:ea typeface="Calibri"/>
                <a:cs typeface="Calibri"/>
                <a:sym typeface="Calibri"/>
              </a:rPr>
              <a:t>STUDENT DATA SHEET</a:t>
            </a:r>
            <a:endParaRPr b="0" i="0" sz="11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" name="Google Shape;117;p6"/>
          <p:cNvSpPr/>
          <p:nvPr/>
        </p:nvSpPr>
        <p:spPr>
          <a:xfrm>
            <a:off x="932688" y="2404872"/>
            <a:ext cx="5221224" cy="4114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B2A4A"/>
              </a:buClr>
              <a:buSzPts val="1900"/>
              <a:buFont typeface="Bookman Old Style"/>
              <a:buNone/>
            </a:pPr>
            <a:r>
              <a:rPr b="1" i="0" lang="en-US" sz="1900" u="none" cap="none" strike="noStrike">
                <a:solidFill>
                  <a:srgbClr val="1B2A4A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Iteration Log</a:t>
            </a:r>
            <a:endParaRPr b="0" i="0" sz="19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118" name="Google Shape;118;p6"/>
          <p:cNvGraphicFramePr/>
          <p:nvPr/>
        </p:nvGraphicFramePr>
        <p:xfrm>
          <a:off x="932688" y="29718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{A5BC2DC4-B130-4788-938B-D145664F19A3}</a:tableStyleId>
              </a:tblPr>
              <a:tblGrid>
                <a:gridCol w="1325875"/>
                <a:gridCol w="2331725"/>
                <a:gridCol w="1563625"/>
              </a:tblGrid>
              <a:tr h="384050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250"/>
                        <a:buFont typeface="Calibri"/>
                        <a:buNone/>
                      </a:pPr>
                      <a:r>
                        <a:rPr b="1" lang="en-US" sz="1250" u="none" cap="none" strike="noStrik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Version</a:t>
                      </a:r>
                      <a:endParaRPr sz="125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250"/>
                        <a:buFont typeface="Calibri"/>
                        <a:buNone/>
                      </a:pPr>
                      <a:r>
                        <a:rPr b="1" lang="en-US" sz="1250" u="none" cap="none" strike="noStrik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Change Made</a:t>
                      </a:r>
                      <a:endParaRPr sz="125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250"/>
                        <a:buFont typeface="Calibri"/>
                        <a:buNone/>
                      </a:pPr>
                      <a:r>
                        <a:rPr b="1" lang="en-US" sz="1250" u="none" cap="none" strike="noStrik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Result</a:t>
                      </a:r>
                      <a:endParaRPr sz="125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B2A4A"/>
                    </a:solidFill>
                  </a:tcPr>
                </a:tc>
              </a:tr>
              <a:tr h="3840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B2A4A"/>
                        </a:buClr>
                        <a:buSzPts val="1250"/>
                        <a:buFont typeface="Calibri"/>
                        <a:buNone/>
                      </a:pPr>
                      <a:r>
                        <a:rPr b="1" lang="en-US" sz="1250" u="none" cap="none" strike="noStrike">
                          <a:solidFill>
                            <a:srgbClr val="1B2A4A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v1</a:t>
                      </a:r>
                      <a:endParaRPr sz="125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E2230"/>
                        </a:buClr>
                        <a:buSzPts val="1250"/>
                        <a:buFont typeface="Calibri"/>
                        <a:buNone/>
                      </a:pPr>
                      <a:r>
                        <a:rPr lang="en-US" sz="1250" u="none" cap="none" strike="noStrike">
                          <a:solidFill>
                            <a:srgbClr val="1E223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First attempt</a:t>
                      </a:r>
                      <a:endParaRPr sz="125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E2230"/>
                        </a:buClr>
                        <a:buSzPts val="1250"/>
                        <a:buFont typeface="Calibri"/>
                        <a:buNone/>
                      </a:pPr>
                      <a:r>
                        <a:rPr lang="en-US" sz="1250" u="none" cap="none" strike="noStrike">
                          <a:solidFill>
                            <a:srgbClr val="1E223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Overshot</a:t>
                      </a:r>
                      <a:endParaRPr sz="125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  <a:tr h="3840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B2A4A"/>
                        </a:buClr>
                        <a:buSzPts val="1250"/>
                        <a:buFont typeface="Calibri"/>
                        <a:buNone/>
                      </a:pPr>
                      <a:r>
                        <a:rPr b="1" lang="en-US" sz="1250" u="none" cap="none" strike="noStrike">
                          <a:solidFill>
                            <a:srgbClr val="1B2A4A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v2</a:t>
                      </a:r>
                      <a:endParaRPr sz="125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FE9E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E2230"/>
                        </a:buClr>
                        <a:buSzPts val="1250"/>
                        <a:buFont typeface="Calibri"/>
                        <a:buNone/>
                      </a:pPr>
                      <a:r>
                        <a:rPr lang="en-US" sz="1250" u="none" cap="none" strike="noStrike">
                          <a:solidFill>
                            <a:srgbClr val="1E223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Lower speed</a:t>
                      </a:r>
                      <a:endParaRPr sz="125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FE9E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E2230"/>
                        </a:buClr>
                        <a:buSzPts val="1250"/>
                        <a:buFont typeface="Calibri"/>
                        <a:buNone/>
                      </a:pPr>
                      <a:r>
                        <a:rPr lang="en-US" sz="1250" u="none" cap="none" strike="noStrike">
                          <a:solidFill>
                            <a:srgbClr val="1E223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Closer</a:t>
                      </a:r>
                      <a:endParaRPr sz="125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FE9E2"/>
                    </a:solidFill>
                  </a:tcPr>
                </a:tc>
              </a:tr>
              <a:tr h="3840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B2A4A"/>
                        </a:buClr>
                        <a:buSzPts val="1250"/>
                        <a:buFont typeface="Calibri"/>
                        <a:buNone/>
                      </a:pPr>
                      <a:r>
                        <a:rPr b="1" lang="en-US" sz="1250" u="none" cap="none" strike="noStrike">
                          <a:solidFill>
                            <a:srgbClr val="1B2A4A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v3</a:t>
                      </a:r>
                      <a:endParaRPr sz="125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E2230"/>
                        </a:buClr>
                        <a:buSzPts val="1250"/>
                        <a:buFont typeface="Calibri"/>
                        <a:buNone/>
                      </a:pPr>
                      <a:r>
                        <a:rPr lang="en-US" sz="1250" u="none" cap="none" strike="noStrike">
                          <a:solidFill>
                            <a:srgbClr val="1E223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Add drive() param</a:t>
                      </a:r>
                      <a:endParaRPr sz="125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E2230"/>
                        </a:buClr>
                        <a:buSzPts val="1250"/>
                        <a:buFont typeface="Calibri"/>
                        <a:buNone/>
                      </a:pPr>
                      <a:r>
                        <a:rPr lang="en-US" sz="1250" u="none" cap="none" strike="noStrike">
                          <a:solidFill>
                            <a:srgbClr val="1E223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On target</a:t>
                      </a:r>
                      <a:endParaRPr sz="125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  <a:tr h="3840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B2A4A"/>
                        </a:buClr>
                        <a:buSzPts val="1250"/>
                        <a:buFont typeface="Calibri"/>
                        <a:buNone/>
                      </a:pPr>
                      <a:r>
                        <a:rPr b="1" lang="en-US" sz="1250" u="none" cap="none" strike="noStrike">
                          <a:solidFill>
                            <a:srgbClr val="1B2A4A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v4</a:t>
                      </a:r>
                      <a:endParaRPr sz="125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FE9E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E2230"/>
                        </a:buClr>
                        <a:buSzPts val="1250"/>
                        <a:buFont typeface="Calibri"/>
                        <a:buNone/>
                      </a:pPr>
                      <a:r>
                        <a:rPr lang="en-US" sz="1250" u="none" cap="none" strike="noStrike">
                          <a:solidFill>
                            <a:srgbClr val="1E223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Tune turn angle</a:t>
                      </a:r>
                      <a:endParaRPr sz="125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FE9E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E2230"/>
                        </a:buClr>
                        <a:buSzPts val="1250"/>
                        <a:buFont typeface="Calibri"/>
                        <a:buNone/>
                      </a:pPr>
                      <a:r>
                        <a:rPr lang="en-US" sz="1250" u="none" cap="none" strike="noStrike">
                          <a:solidFill>
                            <a:srgbClr val="1E223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Best run</a:t>
                      </a:r>
                      <a:endParaRPr sz="125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0C6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FE9E2"/>
                    </a:solidFill>
                  </a:tcPr>
                </a:tc>
              </a:tr>
            </a:tbl>
          </a:graphicData>
        </a:graphic>
      </p:graphicFrame>
      <p:sp>
        <p:nvSpPr>
          <p:cNvPr id="119" name="Google Shape;119;p6"/>
          <p:cNvSpPr/>
          <p:nvPr/>
        </p:nvSpPr>
        <p:spPr>
          <a:xfrm>
            <a:off x="932688" y="5285232"/>
            <a:ext cx="5221224" cy="4114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rgbClr val="5C6370"/>
              </a:buClr>
              <a:buSzPts val="1200"/>
              <a:buFont typeface="Calibri"/>
              <a:buNone/>
            </a:pPr>
            <a:r>
              <a:rPr b="0" i="1" lang="en-US" sz="1200" u="none" cap="none" strike="noStrike">
                <a:solidFill>
                  <a:srgbClr val="5C6370"/>
                </a:solidFill>
                <a:latin typeface="Calibri"/>
                <a:ea typeface="Calibri"/>
                <a:cs typeface="Calibri"/>
                <a:sym typeface="Calibri"/>
              </a:rPr>
              <a:t>Students record each revision and what it changed — a working draft history.</a:t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" name="Google Shape;120;p6"/>
          <p:cNvSpPr/>
          <p:nvPr/>
        </p:nvSpPr>
        <p:spPr>
          <a:xfrm>
            <a:off x="6675120" y="1874520"/>
            <a:ext cx="4846320" cy="3977640"/>
          </a:xfrm>
          <a:prstGeom prst="roundRect">
            <a:avLst>
              <a:gd fmla="val 2299" name="adj"/>
            </a:avLst>
          </a:prstGeom>
          <a:solidFill>
            <a:srgbClr val="1B2A4A"/>
          </a:solidFill>
          <a:ln>
            <a:noFill/>
          </a:ln>
          <a:effectLst>
            <a:outerShdw blurRad="76200" rotWithShape="0" algn="bl" dir="5400000" dist="25400">
              <a:srgbClr val="000000">
                <a:alpha val="14117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1" name="Google Shape;121;p6"/>
          <p:cNvSpPr/>
          <p:nvPr/>
        </p:nvSpPr>
        <p:spPr>
          <a:xfrm>
            <a:off x="6967728" y="2121408"/>
            <a:ext cx="4261104" cy="27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E8A93B"/>
              </a:buClr>
              <a:buSzPts val="1150"/>
              <a:buFont typeface="Calibri"/>
              <a:buNone/>
            </a:pPr>
            <a:r>
              <a:rPr b="1" i="0" lang="en-US" sz="1150" u="none" cap="none" strike="noStrike">
                <a:solidFill>
                  <a:srgbClr val="E8A93B"/>
                </a:solidFill>
                <a:latin typeface="Calibri"/>
                <a:ea typeface="Calibri"/>
                <a:cs typeface="Calibri"/>
                <a:sym typeface="Calibri"/>
              </a:rPr>
              <a:t>THE EXACT QUESTIONS WE ASK</a:t>
            </a:r>
            <a:endParaRPr b="0" i="0" sz="11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" name="Google Shape;122;p6"/>
          <p:cNvSpPr/>
          <p:nvPr/>
        </p:nvSpPr>
        <p:spPr>
          <a:xfrm>
            <a:off x="6986016" y="2560320"/>
            <a:ext cx="4242816" cy="31089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50"/>
              <a:buFont typeface="Calibri"/>
              <a:buChar char="→"/>
            </a:pPr>
            <a:r>
              <a:rPr b="0" i="0" lang="en-US" sz="145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Where is the code repeating — what should become a function?</a:t>
            </a:r>
            <a:endParaRPr b="0" i="0" sz="14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lnSpc>
                <a:spcPct val="102000"/>
              </a:lnSpc>
              <a:spcBef>
                <a:spcPts val="1100"/>
              </a:spcBef>
              <a:spcAft>
                <a:spcPts val="0"/>
              </a:spcAft>
              <a:buClr>
                <a:srgbClr val="FFFFFF"/>
              </a:buClr>
              <a:buSzPts val="1450"/>
              <a:buFont typeface="Calibri"/>
              <a:buChar char="→"/>
            </a:pPr>
            <a:r>
              <a:rPr b="0" i="0" lang="en-US" sz="145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What should change in drive()? Add the parameter and test.</a:t>
            </a:r>
            <a:endParaRPr b="0" i="0" sz="14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lnSpc>
                <a:spcPct val="102000"/>
              </a:lnSpc>
              <a:spcBef>
                <a:spcPts val="1100"/>
              </a:spcBef>
              <a:spcAft>
                <a:spcPts val="0"/>
              </a:spcAft>
              <a:buClr>
                <a:srgbClr val="FFFFFF"/>
              </a:buClr>
              <a:buSzPts val="1450"/>
              <a:buFont typeface="Calibri"/>
              <a:buChar char="→"/>
            </a:pPr>
            <a:r>
              <a:rPr b="0" i="0" lang="en-US" sz="145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What improved after your change? What still needs work?</a:t>
            </a:r>
            <a:endParaRPr b="0" i="0" sz="14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lnSpc>
                <a:spcPct val="102000"/>
              </a:lnSpc>
              <a:spcBef>
                <a:spcPts val="1100"/>
              </a:spcBef>
              <a:spcAft>
                <a:spcPts val="0"/>
              </a:spcAft>
              <a:buClr>
                <a:srgbClr val="FFFFFF"/>
              </a:buClr>
              <a:buSzPts val="1450"/>
              <a:buFont typeface="Calibri"/>
              <a:buChar char="→"/>
            </a:pPr>
            <a:r>
              <a:rPr b="0" i="0" lang="en-US" sz="145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Reflection: How did breaking the problem down make it easier to build?</a:t>
            </a:r>
            <a:endParaRPr b="0" i="0" sz="14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3" name="Google Shape;123;p6"/>
          <p:cNvSpPr/>
          <p:nvPr/>
        </p:nvSpPr>
        <p:spPr>
          <a:xfrm>
            <a:off x="411480" y="6263640"/>
            <a:ext cx="914400" cy="3200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5C6370"/>
              </a:buClr>
              <a:buSzPts val="1100"/>
              <a:buFont typeface="Calibri"/>
              <a:buNone/>
            </a:pPr>
            <a:r>
              <a:rPr b="0" i="0" lang="en-US" sz="1100" u="none" cap="none" strike="noStrike">
                <a:solidFill>
                  <a:srgbClr val="5C6370"/>
                </a:solidFill>
                <a:latin typeface="Calibri"/>
                <a:ea typeface="Calibri"/>
                <a:cs typeface="Calibri"/>
                <a:sym typeface="Calibri"/>
              </a:rPr>
              <a:t>6</a:t>
            </a:r>
            <a:endParaRPr b="0" i="0" sz="11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7"/>
          <p:cNvSpPr/>
          <p:nvPr/>
        </p:nvSpPr>
        <p:spPr>
          <a:xfrm>
            <a:off x="640080" y="502920"/>
            <a:ext cx="566928" cy="566928"/>
          </a:xfrm>
          <a:prstGeom prst="ellipse">
            <a:avLst/>
          </a:prstGeom>
          <a:solidFill>
            <a:srgbClr val="C8102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130" name="Google Shape;130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77240" y="640080"/>
            <a:ext cx="292608" cy="292608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7"/>
          <p:cNvSpPr/>
          <p:nvPr/>
        </p:nvSpPr>
        <p:spPr>
          <a:xfrm>
            <a:off x="1325880" y="502920"/>
            <a:ext cx="5486400" cy="27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C8102E"/>
              </a:buClr>
              <a:buSzPts val="1200"/>
              <a:buFont typeface="Calibri"/>
              <a:buNone/>
            </a:pPr>
            <a:r>
              <a:rPr b="1" i="0" lang="en-US" sz="1200" u="none" cap="none" strike="noStrike">
                <a:solidFill>
                  <a:srgbClr val="C8102E"/>
                </a:solidFill>
                <a:latin typeface="Calibri"/>
                <a:ea typeface="Calibri"/>
                <a:cs typeface="Calibri"/>
                <a:sym typeface="Calibri"/>
              </a:rPr>
              <a:t>DOMAIN 3</a:t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" name="Google Shape;132;p7"/>
          <p:cNvSpPr/>
          <p:nvPr/>
        </p:nvSpPr>
        <p:spPr>
          <a:xfrm>
            <a:off x="1325880" y="749808"/>
            <a:ext cx="8229600" cy="50292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B2A4A"/>
              </a:buClr>
              <a:buSzPts val="3000"/>
              <a:buFont typeface="Bookman Old Style"/>
              <a:buNone/>
            </a:pPr>
            <a:r>
              <a:rPr b="1" i="0" lang="en-US" sz="3000" u="none" cap="none" strike="noStrike">
                <a:solidFill>
                  <a:srgbClr val="1B2A4A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Managing AI</a:t>
            </a:r>
            <a:endParaRPr b="0" i="0" sz="3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" name="Google Shape;133;p7"/>
          <p:cNvSpPr/>
          <p:nvPr/>
        </p:nvSpPr>
        <p:spPr>
          <a:xfrm>
            <a:off x="1325880" y="1280160"/>
            <a:ext cx="8229600" cy="3200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5C6370"/>
              </a:buClr>
              <a:buSzPts val="1300"/>
              <a:buFont typeface="Calibri"/>
              <a:buNone/>
            </a:pPr>
            <a:r>
              <a:rPr b="0" i="1" lang="en-US" sz="1300" u="none" cap="none" strike="noStrike">
                <a:solidFill>
                  <a:srgbClr val="5C6370"/>
                </a:solidFill>
                <a:latin typeface="Calibri"/>
                <a:ea typeface="Calibri"/>
                <a:cs typeface="Calibri"/>
                <a:sym typeface="Calibri"/>
              </a:rPr>
              <a:t>This is where robotics shines.</a:t>
            </a:r>
            <a:endParaRPr b="0" i="0" sz="13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" name="Google Shape;134;p7"/>
          <p:cNvSpPr/>
          <p:nvPr/>
        </p:nvSpPr>
        <p:spPr>
          <a:xfrm>
            <a:off x="777240" y="2057400"/>
            <a:ext cx="5074920" cy="2194560"/>
          </a:xfrm>
          <a:prstGeom prst="roundRect">
            <a:avLst>
              <a:gd fmla="val 5000" name="adj"/>
            </a:avLst>
          </a:prstGeom>
          <a:solidFill>
            <a:srgbClr val="FBEDEF"/>
          </a:solidFill>
          <a:ln>
            <a:noFill/>
          </a:ln>
          <a:effectLst>
            <a:outerShdw blurRad="101600" rotWithShape="0" algn="bl" dir="5400000" dist="38100">
              <a:srgbClr val="000000">
                <a:alpha val="14117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5" name="Google Shape;135;p7"/>
          <p:cNvSpPr/>
          <p:nvPr/>
        </p:nvSpPr>
        <p:spPr>
          <a:xfrm>
            <a:off x="1051560" y="2331720"/>
            <a:ext cx="3657600" cy="27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C8102E"/>
              </a:buClr>
              <a:buSzPts val="1200"/>
              <a:buFont typeface="Calibri"/>
              <a:buNone/>
            </a:pPr>
            <a:r>
              <a:rPr b="1" i="0" lang="en-US" sz="1200" u="none" cap="none" strike="noStrike">
                <a:solidFill>
                  <a:srgbClr val="C8102E"/>
                </a:solidFill>
                <a:latin typeface="Calibri"/>
                <a:ea typeface="Calibri"/>
                <a:cs typeface="Calibri"/>
                <a:sym typeface="Calibri"/>
              </a:rPr>
              <a:t>THE ROBOT</a:t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6" name="Google Shape;136;p7"/>
          <p:cNvSpPr/>
          <p:nvPr/>
        </p:nvSpPr>
        <p:spPr>
          <a:xfrm>
            <a:off x="1051560" y="2743200"/>
            <a:ext cx="4526280" cy="12801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B2A4A"/>
              </a:buClr>
              <a:buSzPts val="2400"/>
              <a:buFont typeface="Bookman Old Style"/>
              <a:buNone/>
            </a:pPr>
            <a:r>
              <a:rPr b="1" i="1" lang="en-US" sz="2400" u="none" cap="none" strike="noStrike">
                <a:solidFill>
                  <a:srgbClr val="1B2A4A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“I’ll handle the repetitive task.”</a:t>
            </a:r>
            <a:endParaRPr b="0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7" name="Google Shape;137;p7"/>
          <p:cNvSpPr/>
          <p:nvPr/>
        </p:nvSpPr>
        <p:spPr>
          <a:xfrm>
            <a:off x="6355080" y="2057400"/>
            <a:ext cx="5074920" cy="2194560"/>
          </a:xfrm>
          <a:prstGeom prst="roundRect">
            <a:avLst>
              <a:gd fmla="val 5000" name="adj"/>
            </a:avLst>
          </a:prstGeom>
          <a:solidFill>
            <a:srgbClr val="1B2A4A"/>
          </a:solidFill>
          <a:ln>
            <a:noFill/>
          </a:ln>
          <a:effectLst>
            <a:outerShdw blurRad="101600" rotWithShape="0" algn="bl" dir="5400000" dist="38100">
              <a:srgbClr val="000000">
                <a:alpha val="14117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8" name="Google Shape;138;p7"/>
          <p:cNvSpPr/>
          <p:nvPr/>
        </p:nvSpPr>
        <p:spPr>
          <a:xfrm>
            <a:off x="6629400" y="2331720"/>
            <a:ext cx="3657600" cy="27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E8A93B"/>
              </a:buClr>
              <a:buSzPts val="1200"/>
              <a:buFont typeface="Calibri"/>
              <a:buNone/>
            </a:pPr>
            <a:r>
              <a:rPr b="1" i="0" lang="en-US" sz="1200" u="none" cap="none" strike="noStrike">
                <a:solidFill>
                  <a:srgbClr val="E8A93B"/>
                </a:solidFill>
                <a:latin typeface="Calibri"/>
                <a:ea typeface="Calibri"/>
                <a:cs typeface="Calibri"/>
                <a:sym typeface="Calibri"/>
              </a:rPr>
              <a:t>THE HUMAN</a:t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" name="Google Shape;139;p7"/>
          <p:cNvSpPr/>
          <p:nvPr/>
        </p:nvSpPr>
        <p:spPr>
          <a:xfrm>
            <a:off x="6629400" y="2743200"/>
            <a:ext cx="4526280" cy="12801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Bookman Old Style"/>
              <a:buNone/>
            </a:pPr>
            <a:r>
              <a:rPr b="1" i="1" lang="en-US" sz="2400" u="none" cap="none" strike="noStrike">
                <a:solidFill>
                  <a:srgbClr val="FFFFFF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“I’ll make the strategic decision.”</a:t>
            </a:r>
            <a:endParaRPr b="0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" name="Google Shape;140;p7"/>
          <p:cNvSpPr/>
          <p:nvPr/>
        </p:nvSpPr>
        <p:spPr>
          <a:xfrm>
            <a:off x="777240" y="4480560"/>
            <a:ext cx="10652760" cy="548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E2230"/>
              </a:buClr>
              <a:buSzPts val="1600"/>
              <a:buFont typeface="Calibri"/>
              <a:buNone/>
            </a:pPr>
            <a:r>
              <a:rPr b="0" i="0" lang="en-US" sz="1600" u="none" cap="none" strike="noStrike">
                <a:solidFill>
                  <a:srgbClr val="1E2230"/>
                </a:solidFill>
                <a:latin typeface="Calibri"/>
                <a:ea typeface="Calibri"/>
                <a:cs typeface="Calibri"/>
                <a:sym typeface="Calibri"/>
              </a:rPr>
              <a:t>That division of labor — delegate the routine, keep the judgment — is exactly the Managing AI domain.</a:t>
            </a:r>
            <a:endParaRPr b="0" i="0" sz="1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" name="Google Shape;141;p7"/>
          <p:cNvSpPr/>
          <p:nvPr/>
        </p:nvSpPr>
        <p:spPr>
          <a:xfrm>
            <a:off x="777240" y="5120640"/>
            <a:ext cx="10652760" cy="868680"/>
          </a:xfrm>
          <a:prstGeom prst="roundRect">
            <a:avLst>
              <a:gd fmla="val 10526" name="adj"/>
            </a:avLst>
          </a:prstGeom>
          <a:solidFill>
            <a:srgbClr val="F6F2E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2" name="Google Shape;142;p7"/>
          <p:cNvSpPr/>
          <p:nvPr/>
        </p:nvSpPr>
        <p:spPr>
          <a:xfrm>
            <a:off x="1051560" y="5230368"/>
            <a:ext cx="10104120" cy="6400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C8102E"/>
              </a:buClr>
              <a:buSzPts val="1350"/>
              <a:buFont typeface="Calibri"/>
              <a:buNone/>
            </a:pPr>
            <a:r>
              <a:rPr b="1" i="0" lang="en-US" sz="1350" u="none" cap="none" strike="noStrike">
                <a:solidFill>
                  <a:srgbClr val="C8102E"/>
                </a:solidFill>
                <a:latin typeface="Calibri"/>
                <a:ea typeface="Calibri"/>
                <a:cs typeface="Calibri"/>
                <a:sym typeface="Calibri"/>
              </a:rPr>
              <a:t>We ask:  </a:t>
            </a:r>
            <a:r>
              <a:rPr b="0" i="0" lang="en-US" sz="1350" u="none" cap="none" strike="noStrike">
                <a:solidFill>
                  <a:srgbClr val="1E2230"/>
                </a:solidFill>
                <a:latin typeface="Calibri"/>
                <a:ea typeface="Calibri"/>
                <a:cs typeface="Calibri"/>
                <a:sym typeface="Calibri"/>
              </a:rPr>
              <a:t>Which work should the robot repeat, and which decision should you keep?  ·  Why that action and not another?  ·  When should the robot choose for itself?</a:t>
            </a:r>
            <a:endParaRPr b="0" i="0" sz="13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3" name="Google Shape;143;p7"/>
          <p:cNvSpPr/>
          <p:nvPr/>
        </p:nvSpPr>
        <p:spPr>
          <a:xfrm>
            <a:off x="411480" y="6263640"/>
            <a:ext cx="914400" cy="3200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5C6370"/>
              </a:buClr>
              <a:buSzPts val="1100"/>
              <a:buFont typeface="Calibri"/>
              <a:buNone/>
            </a:pPr>
            <a:r>
              <a:rPr b="0" i="0" lang="en-US" sz="1100" u="none" cap="none" strike="noStrike">
                <a:solidFill>
                  <a:srgbClr val="5C6370"/>
                </a:solidFill>
                <a:latin typeface="Calibri"/>
                <a:ea typeface="Calibri"/>
                <a:cs typeface="Calibri"/>
                <a:sym typeface="Calibri"/>
              </a:rPr>
              <a:t>7</a:t>
            </a:r>
            <a:endParaRPr b="0" i="0" sz="11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8"/>
          <p:cNvSpPr/>
          <p:nvPr/>
        </p:nvSpPr>
        <p:spPr>
          <a:xfrm>
            <a:off x="640080" y="502920"/>
            <a:ext cx="566928" cy="566928"/>
          </a:xfrm>
          <a:prstGeom prst="ellipse">
            <a:avLst/>
          </a:prstGeom>
          <a:solidFill>
            <a:srgbClr val="C8102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150" name="Google Shape;150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77240" y="640080"/>
            <a:ext cx="292608" cy="292608"/>
          </a:xfrm>
          <a:prstGeom prst="rect">
            <a:avLst/>
          </a:prstGeom>
          <a:noFill/>
          <a:ln>
            <a:noFill/>
          </a:ln>
        </p:spPr>
      </p:pic>
      <p:sp>
        <p:nvSpPr>
          <p:cNvPr id="151" name="Google Shape;151;p8"/>
          <p:cNvSpPr/>
          <p:nvPr/>
        </p:nvSpPr>
        <p:spPr>
          <a:xfrm>
            <a:off x="1325880" y="502920"/>
            <a:ext cx="5486400" cy="27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C8102E"/>
              </a:buClr>
              <a:buSzPts val="1200"/>
              <a:buFont typeface="Calibri"/>
              <a:buNone/>
            </a:pPr>
            <a:r>
              <a:rPr b="1" i="0" lang="en-US" sz="1200" u="none" cap="none" strike="noStrike">
                <a:solidFill>
                  <a:srgbClr val="C8102E"/>
                </a:solidFill>
                <a:latin typeface="Calibri"/>
                <a:ea typeface="Calibri"/>
                <a:cs typeface="Calibri"/>
                <a:sym typeface="Calibri"/>
              </a:rPr>
              <a:t>DOMAIN 4</a:t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2" name="Google Shape;152;p8"/>
          <p:cNvSpPr/>
          <p:nvPr/>
        </p:nvSpPr>
        <p:spPr>
          <a:xfrm>
            <a:off x="1325880" y="749808"/>
            <a:ext cx="8229600" cy="50292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B2A4A"/>
              </a:buClr>
              <a:buSzPts val="3000"/>
              <a:buFont typeface="Bookman Old Style"/>
              <a:buNone/>
            </a:pPr>
            <a:r>
              <a:rPr b="1" i="0" lang="en-US" sz="3000" u="none" cap="none" strike="noStrike">
                <a:solidFill>
                  <a:srgbClr val="1B2A4A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Designing AI</a:t>
            </a:r>
            <a:endParaRPr b="0" i="0" sz="3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3" name="Google Shape;153;p8"/>
          <p:cNvSpPr/>
          <p:nvPr/>
        </p:nvSpPr>
        <p:spPr>
          <a:xfrm>
            <a:off x="1325880" y="1280160"/>
            <a:ext cx="8229600" cy="3200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5C6370"/>
              </a:buClr>
              <a:buSzPts val="1300"/>
              <a:buFont typeface="Calibri"/>
              <a:buNone/>
            </a:pPr>
            <a:r>
              <a:rPr b="0" i="1" lang="en-US" sz="1300" u="none" cap="none" strike="noStrike">
                <a:solidFill>
                  <a:srgbClr val="5C6370"/>
                </a:solidFill>
                <a:latin typeface="Calibri"/>
                <a:ea typeface="Calibri"/>
                <a:cs typeface="Calibri"/>
                <a:sym typeface="Calibri"/>
              </a:rPr>
              <a:t>This is where the curriculum is exceptionally strong.</a:t>
            </a:r>
            <a:endParaRPr b="0" i="0" sz="13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4" name="Google Shape;154;p8"/>
          <p:cNvSpPr/>
          <p:nvPr/>
        </p:nvSpPr>
        <p:spPr>
          <a:xfrm>
            <a:off x="777240" y="1874520"/>
            <a:ext cx="2606040" cy="841248"/>
          </a:xfrm>
          <a:prstGeom prst="roundRect">
            <a:avLst>
              <a:gd fmla="val 8696" name="adj"/>
            </a:avLst>
          </a:prstGeom>
          <a:solidFill>
            <a:srgbClr val="FFFFFF"/>
          </a:solidFill>
          <a:ln cap="flat" cmpd="sng" w="12700">
            <a:solidFill>
              <a:srgbClr val="E4E2DE"/>
            </a:solidFill>
            <a:prstDash val="solid"/>
            <a:round/>
            <a:headEnd len="sm" w="sm" type="none"/>
            <a:tailEnd len="sm" w="sm" type="none"/>
          </a:ln>
          <a:effectLst>
            <a:outerShdw blurRad="63500" rotWithShape="0" algn="bl" dir="5400000" dist="25400">
              <a:srgbClr val="000000">
                <a:alpha val="14117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5" name="Google Shape;155;p8"/>
          <p:cNvSpPr/>
          <p:nvPr/>
        </p:nvSpPr>
        <p:spPr>
          <a:xfrm>
            <a:off x="978408" y="2066544"/>
            <a:ext cx="457200" cy="457200"/>
          </a:xfrm>
          <a:prstGeom prst="ellipse">
            <a:avLst/>
          </a:prstGeom>
          <a:solidFill>
            <a:srgbClr val="FBEDE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156" name="Google Shape;156;p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97280" y="2185416"/>
            <a:ext cx="219456" cy="219456"/>
          </a:xfrm>
          <a:prstGeom prst="rect">
            <a:avLst/>
          </a:prstGeom>
          <a:noFill/>
          <a:ln>
            <a:noFill/>
          </a:ln>
        </p:spPr>
      </p:pic>
      <p:sp>
        <p:nvSpPr>
          <p:cNvPr id="157" name="Google Shape;157;p8"/>
          <p:cNvSpPr/>
          <p:nvPr/>
        </p:nvSpPr>
        <p:spPr>
          <a:xfrm>
            <a:off x="1554480" y="1874520"/>
            <a:ext cx="1691640" cy="84124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B2A4A"/>
              </a:buClr>
              <a:buSzPts val="1500"/>
              <a:buFont typeface="Bookman Old Style"/>
              <a:buNone/>
            </a:pPr>
            <a:r>
              <a:rPr b="1" i="0" lang="en-US" sz="1500" u="none" cap="none" strike="noStrike">
                <a:solidFill>
                  <a:srgbClr val="1B2A4A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sensors</a:t>
            </a:r>
            <a:endParaRPr b="0" i="0" sz="15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8" name="Google Shape;158;p8"/>
          <p:cNvSpPr/>
          <p:nvPr/>
        </p:nvSpPr>
        <p:spPr>
          <a:xfrm>
            <a:off x="3502152" y="1874520"/>
            <a:ext cx="2606040" cy="841248"/>
          </a:xfrm>
          <a:prstGeom prst="roundRect">
            <a:avLst>
              <a:gd fmla="val 8696" name="adj"/>
            </a:avLst>
          </a:prstGeom>
          <a:solidFill>
            <a:srgbClr val="FFFFFF"/>
          </a:solidFill>
          <a:ln cap="flat" cmpd="sng" w="12700">
            <a:solidFill>
              <a:srgbClr val="E4E2DE"/>
            </a:solidFill>
            <a:prstDash val="solid"/>
            <a:round/>
            <a:headEnd len="sm" w="sm" type="none"/>
            <a:tailEnd len="sm" w="sm" type="none"/>
          </a:ln>
          <a:effectLst>
            <a:outerShdw blurRad="63500" rotWithShape="0" algn="bl" dir="5400000" dist="25400">
              <a:srgbClr val="000000">
                <a:alpha val="14117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9" name="Google Shape;159;p8"/>
          <p:cNvSpPr/>
          <p:nvPr/>
        </p:nvSpPr>
        <p:spPr>
          <a:xfrm>
            <a:off x="3703320" y="2066544"/>
            <a:ext cx="457200" cy="457200"/>
          </a:xfrm>
          <a:prstGeom prst="ellipse">
            <a:avLst/>
          </a:prstGeom>
          <a:solidFill>
            <a:srgbClr val="FBEDE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160" name="Google Shape;160;p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822192" y="2185416"/>
            <a:ext cx="219456" cy="219456"/>
          </a:xfrm>
          <a:prstGeom prst="rect">
            <a:avLst/>
          </a:prstGeom>
          <a:noFill/>
          <a:ln>
            <a:noFill/>
          </a:ln>
        </p:spPr>
      </p:pic>
      <p:sp>
        <p:nvSpPr>
          <p:cNvPr id="161" name="Google Shape;161;p8"/>
          <p:cNvSpPr/>
          <p:nvPr/>
        </p:nvSpPr>
        <p:spPr>
          <a:xfrm>
            <a:off x="4279392" y="1874520"/>
            <a:ext cx="1691640" cy="84124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B2A4A"/>
              </a:buClr>
              <a:buSzPts val="1500"/>
              <a:buFont typeface="Bookman Old Style"/>
              <a:buNone/>
            </a:pPr>
            <a:r>
              <a:rPr b="1" i="0" lang="en-US" sz="1500" u="none" cap="none" strike="noStrike">
                <a:solidFill>
                  <a:srgbClr val="1B2A4A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data</a:t>
            </a:r>
            <a:endParaRPr b="0" i="0" sz="15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" name="Google Shape;162;p8"/>
          <p:cNvSpPr/>
          <p:nvPr/>
        </p:nvSpPr>
        <p:spPr>
          <a:xfrm>
            <a:off x="6227064" y="1874520"/>
            <a:ext cx="2606040" cy="841248"/>
          </a:xfrm>
          <a:prstGeom prst="roundRect">
            <a:avLst>
              <a:gd fmla="val 8696" name="adj"/>
            </a:avLst>
          </a:prstGeom>
          <a:solidFill>
            <a:srgbClr val="FFFFFF"/>
          </a:solidFill>
          <a:ln cap="flat" cmpd="sng" w="12700">
            <a:solidFill>
              <a:srgbClr val="E4E2DE"/>
            </a:solidFill>
            <a:prstDash val="solid"/>
            <a:round/>
            <a:headEnd len="sm" w="sm" type="none"/>
            <a:tailEnd len="sm" w="sm" type="none"/>
          </a:ln>
          <a:effectLst>
            <a:outerShdw blurRad="63500" rotWithShape="0" algn="bl" dir="5400000" dist="25400">
              <a:srgbClr val="000000">
                <a:alpha val="14117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3" name="Google Shape;163;p8"/>
          <p:cNvSpPr/>
          <p:nvPr/>
        </p:nvSpPr>
        <p:spPr>
          <a:xfrm>
            <a:off x="6428232" y="2066544"/>
            <a:ext cx="457200" cy="457200"/>
          </a:xfrm>
          <a:prstGeom prst="ellipse">
            <a:avLst/>
          </a:prstGeom>
          <a:solidFill>
            <a:srgbClr val="FBEDE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164" name="Google Shape;164;p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547104" y="2185416"/>
            <a:ext cx="219456" cy="219456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p8"/>
          <p:cNvSpPr/>
          <p:nvPr/>
        </p:nvSpPr>
        <p:spPr>
          <a:xfrm>
            <a:off x="7004304" y="1874520"/>
            <a:ext cx="1691640" cy="84124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B2A4A"/>
              </a:buClr>
              <a:buSzPts val="1500"/>
              <a:buFont typeface="Bookman Old Style"/>
              <a:buNone/>
            </a:pPr>
            <a:r>
              <a:rPr b="1" i="0" lang="en-US" sz="1500" u="none" cap="none" strike="noStrike">
                <a:solidFill>
                  <a:srgbClr val="1B2A4A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decision making</a:t>
            </a:r>
            <a:endParaRPr b="0" i="0" sz="15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6" name="Google Shape;166;p8"/>
          <p:cNvSpPr/>
          <p:nvPr/>
        </p:nvSpPr>
        <p:spPr>
          <a:xfrm>
            <a:off x="8951976" y="1874520"/>
            <a:ext cx="2606040" cy="841248"/>
          </a:xfrm>
          <a:prstGeom prst="roundRect">
            <a:avLst>
              <a:gd fmla="val 8696" name="adj"/>
            </a:avLst>
          </a:prstGeom>
          <a:solidFill>
            <a:srgbClr val="FFFFFF"/>
          </a:solidFill>
          <a:ln cap="flat" cmpd="sng" w="12700">
            <a:solidFill>
              <a:srgbClr val="E4E2DE"/>
            </a:solidFill>
            <a:prstDash val="solid"/>
            <a:round/>
            <a:headEnd len="sm" w="sm" type="none"/>
            <a:tailEnd len="sm" w="sm" type="none"/>
          </a:ln>
          <a:effectLst>
            <a:outerShdw blurRad="63500" rotWithShape="0" algn="bl" dir="5400000" dist="25400">
              <a:srgbClr val="000000">
                <a:alpha val="14117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7" name="Google Shape;167;p8"/>
          <p:cNvSpPr/>
          <p:nvPr/>
        </p:nvSpPr>
        <p:spPr>
          <a:xfrm>
            <a:off x="9153144" y="2066544"/>
            <a:ext cx="457200" cy="457200"/>
          </a:xfrm>
          <a:prstGeom prst="ellipse">
            <a:avLst/>
          </a:prstGeom>
          <a:solidFill>
            <a:srgbClr val="FBEDE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168" name="Google Shape;168;p8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9272016" y="2185416"/>
            <a:ext cx="219456" cy="219456"/>
          </a:xfrm>
          <a:prstGeom prst="rect">
            <a:avLst/>
          </a:prstGeom>
          <a:noFill/>
          <a:ln>
            <a:noFill/>
          </a:ln>
        </p:spPr>
      </p:pic>
      <p:sp>
        <p:nvSpPr>
          <p:cNvPr id="169" name="Google Shape;169;p8"/>
          <p:cNvSpPr/>
          <p:nvPr/>
        </p:nvSpPr>
        <p:spPr>
          <a:xfrm>
            <a:off x="9729216" y="1874520"/>
            <a:ext cx="1691640" cy="84124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B2A4A"/>
              </a:buClr>
              <a:buSzPts val="1500"/>
              <a:buFont typeface="Bookman Old Style"/>
              <a:buNone/>
            </a:pPr>
            <a:r>
              <a:rPr b="1" i="0" lang="en-US" sz="1500" u="none" cap="none" strike="noStrike">
                <a:solidFill>
                  <a:srgbClr val="1B2A4A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feedback</a:t>
            </a:r>
            <a:endParaRPr b="0" i="0" sz="15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0" name="Google Shape;170;p8"/>
          <p:cNvSpPr/>
          <p:nvPr/>
        </p:nvSpPr>
        <p:spPr>
          <a:xfrm>
            <a:off x="777240" y="2834640"/>
            <a:ext cx="2606040" cy="841248"/>
          </a:xfrm>
          <a:prstGeom prst="roundRect">
            <a:avLst>
              <a:gd fmla="val 8696" name="adj"/>
            </a:avLst>
          </a:prstGeom>
          <a:solidFill>
            <a:srgbClr val="FFFFFF"/>
          </a:solidFill>
          <a:ln cap="flat" cmpd="sng" w="12700">
            <a:solidFill>
              <a:srgbClr val="E4E2DE"/>
            </a:solidFill>
            <a:prstDash val="solid"/>
            <a:round/>
            <a:headEnd len="sm" w="sm" type="none"/>
            <a:tailEnd len="sm" w="sm" type="none"/>
          </a:ln>
          <a:effectLst>
            <a:outerShdw blurRad="63500" rotWithShape="0" algn="bl" dir="5400000" dist="25400">
              <a:srgbClr val="000000">
                <a:alpha val="14117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1" name="Google Shape;171;p8"/>
          <p:cNvSpPr/>
          <p:nvPr/>
        </p:nvSpPr>
        <p:spPr>
          <a:xfrm>
            <a:off x="978408" y="3026664"/>
            <a:ext cx="457200" cy="457200"/>
          </a:xfrm>
          <a:prstGeom prst="ellipse">
            <a:avLst/>
          </a:prstGeom>
          <a:solidFill>
            <a:srgbClr val="FBEDE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172" name="Google Shape;172;p8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1097280" y="3145536"/>
            <a:ext cx="219456" cy="219456"/>
          </a:xfrm>
          <a:prstGeom prst="rect">
            <a:avLst/>
          </a:prstGeom>
          <a:noFill/>
          <a:ln>
            <a:noFill/>
          </a:ln>
        </p:spPr>
      </p:pic>
      <p:sp>
        <p:nvSpPr>
          <p:cNvPr id="173" name="Google Shape;173;p8"/>
          <p:cNvSpPr/>
          <p:nvPr/>
        </p:nvSpPr>
        <p:spPr>
          <a:xfrm>
            <a:off x="1554480" y="2834640"/>
            <a:ext cx="1691640" cy="84124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B2A4A"/>
              </a:buClr>
              <a:buSzPts val="1500"/>
              <a:buFont typeface="Bookman Old Style"/>
              <a:buNone/>
            </a:pPr>
            <a:r>
              <a:rPr b="1" i="0" lang="en-US" sz="1500" u="none" cap="none" strike="noStrike">
                <a:solidFill>
                  <a:srgbClr val="1B2A4A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algorithms</a:t>
            </a:r>
            <a:endParaRPr b="0" i="0" sz="15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4" name="Google Shape;174;p8"/>
          <p:cNvSpPr/>
          <p:nvPr/>
        </p:nvSpPr>
        <p:spPr>
          <a:xfrm>
            <a:off x="3502152" y="2834640"/>
            <a:ext cx="2606040" cy="841248"/>
          </a:xfrm>
          <a:prstGeom prst="roundRect">
            <a:avLst>
              <a:gd fmla="val 8696" name="adj"/>
            </a:avLst>
          </a:prstGeom>
          <a:solidFill>
            <a:srgbClr val="FFFFFF"/>
          </a:solidFill>
          <a:ln cap="flat" cmpd="sng" w="12700">
            <a:solidFill>
              <a:srgbClr val="E4E2DE"/>
            </a:solidFill>
            <a:prstDash val="solid"/>
            <a:round/>
            <a:headEnd len="sm" w="sm" type="none"/>
            <a:tailEnd len="sm" w="sm" type="none"/>
          </a:ln>
          <a:effectLst>
            <a:outerShdw blurRad="63500" rotWithShape="0" algn="bl" dir="5400000" dist="25400">
              <a:srgbClr val="000000">
                <a:alpha val="14117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5" name="Google Shape;175;p8"/>
          <p:cNvSpPr/>
          <p:nvPr/>
        </p:nvSpPr>
        <p:spPr>
          <a:xfrm>
            <a:off x="3703320" y="3026664"/>
            <a:ext cx="457200" cy="457200"/>
          </a:xfrm>
          <a:prstGeom prst="ellipse">
            <a:avLst/>
          </a:prstGeom>
          <a:solidFill>
            <a:srgbClr val="FBEDE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176" name="Google Shape;176;p8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3822192" y="3145536"/>
            <a:ext cx="219456" cy="219456"/>
          </a:xfrm>
          <a:prstGeom prst="rect">
            <a:avLst/>
          </a:prstGeom>
          <a:noFill/>
          <a:ln>
            <a:noFill/>
          </a:ln>
        </p:spPr>
      </p:pic>
      <p:sp>
        <p:nvSpPr>
          <p:cNvPr id="177" name="Google Shape;177;p8"/>
          <p:cNvSpPr/>
          <p:nvPr/>
        </p:nvSpPr>
        <p:spPr>
          <a:xfrm>
            <a:off x="4279392" y="2834640"/>
            <a:ext cx="1691640" cy="84124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B2A4A"/>
              </a:buClr>
              <a:buSzPts val="1500"/>
              <a:buFont typeface="Bookman Old Style"/>
              <a:buNone/>
            </a:pPr>
            <a:r>
              <a:rPr b="1" i="0" lang="en-US" sz="1500" u="none" cap="none" strike="noStrike">
                <a:solidFill>
                  <a:srgbClr val="1B2A4A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localization</a:t>
            </a:r>
            <a:endParaRPr b="0" i="0" sz="15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8" name="Google Shape;178;p8"/>
          <p:cNvSpPr/>
          <p:nvPr/>
        </p:nvSpPr>
        <p:spPr>
          <a:xfrm>
            <a:off x="6227064" y="2834640"/>
            <a:ext cx="2606040" cy="841248"/>
          </a:xfrm>
          <a:prstGeom prst="roundRect">
            <a:avLst>
              <a:gd fmla="val 8696" name="adj"/>
            </a:avLst>
          </a:prstGeom>
          <a:solidFill>
            <a:srgbClr val="FFFFFF"/>
          </a:solidFill>
          <a:ln cap="flat" cmpd="sng" w="12700">
            <a:solidFill>
              <a:srgbClr val="E4E2DE"/>
            </a:solidFill>
            <a:prstDash val="solid"/>
            <a:round/>
            <a:headEnd len="sm" w="sm" type="none"/>
            <a:tailEnd len="sm" w="sm" type="none"/>
          </a:ln>
          <a:effectLst>
            <a:outerShdw blurRad="63500" rotWithShape="0" algn="bl" dir="5400000" dist="25400">
              <a:srgbClr val="000000">
                <a:alpha val="14117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9" name="Google Shape;179;p8"/>
          <p:cNvSpPr/>
          <p:nvPr/>
        </p:nvSpPr>
        <p:spPr>
          <a:xfrm>
            <a:off x="6428232" y="3026664"/>
            <a:ext cx="457200" cy="457200"/>
          </a:xfrm>
          <a:prstGeom prst="ellipse">
            <a:avLst/>
          </a:prstGeom>
          <a:solidFill>
            <a:srgbClr val="FBEDE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180" name="Google Shape;180;p8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6547104" y="3145536"/>
            <a:ext cx="219456" cy="219456"/>
          </a:xfrm>
          <a:prstGeom prst="rect">
            <a:avLst/>
          </a:prstGeom>
          <a:noFill/>
          <a:ln>
            <a:noFill/>
          </a:ln>
        </p:spPr>
      </p:pic>
      <p:sp>
        <p:nvSpPr>
          <p:cNvPr id="181" name="Google Shape;181;p8"/>
          <p:cNvSpPr/>
          <p:nvPr/>
        </p:nvSpPr>
        <p:spPr>
          <a:xfrm>
            <a:off x="7004304" y="2834640"/>
            <a:ext cx="1691640" cy="84124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B2A4A"/>
              </a:buClr>
              <a:buSzPts val="1500"/>
              <a:buFont typeface="Bookman Old Style"/>
              <a:buNone/>
            </a:pPr>
            <a:r>
              <a:rPr b="1" i="0" lang="en-US" sz="1500" u="none" cap="none" strike="noStrike">
                <a:solidFill>
                  <a:srgbClr val="1B2A4A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state</a:t>
            </a:r>
            <a:endParaRPr b="0" i="0" sz="15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" name="Google Shape;182;p8"/>
          <p:cNvSpPr/>
          <p:nvPr/>
        </p:nvSpPr>
        <p:spPr>
          <a:xfrm>
            <a:off x="8951976" y="2834640"/>
            <a:ext cx="2606040" cy="841248"/>
          </a:xfrm>
          <a:prstGeom prst="roundRect">
            <a:avLst>
              <a:gd fmla="val 8696" name="adj"/>
            </a:avLst>
          </a:prstGeom>
          <a:solidFill>
            <a:srgbClr val="FFFFFF"/>
          </a:solidFill>
          <a:ln cap="flat" cmpd="sng" w="12700">
            <a:solidFill>
              <a:srgbClr val="E4E2DE"/>
            </a:solidFill>
            <a:prstDash val="solid"/>
            <a:round/>
            <a:headEnd len="sm" w="sm" type="none"/>
            <a:tailEnd len="sm" w="sm" type="none"/>
          </a:ln>
          <a:effectLst>
            <a:outerShdw blurRad="63500" rotWithShape="0" algn="bl" dir="5400000" dist="25400">
              <a:srgbClr val="000000">
                <a:alpha val="14117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3" name="Google Shape;183;p8"/>
          <p:cNvSpPr/>
          <p:nvPr/>
        </p:nvSpPr>
        <p:spPr>
          <a:xfrm>
            <a:off x="9153144" y="3026664"/>
            <a:ext cx="457200" cy="457200"/>
          </a:xfrm>
          <a:prstGeom prst="ellipse">
            <a:avLst/>
          </a:prstGeom>
          <a:solidFill>
            <a:srgbClr val="FBEDE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184" name="Google Shape;184;p8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9272016" y="3145536"/>
            <a:ext cx="219456" cy="219456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Google Shape;185;p8"/>
          <p:cNvSpPr/>
          <p:nvPr/>
        </p:nvSpPr>
        <p:spPr>
          <a:xfrm>
            <a:off x="9729216" y="2834640"/>
            <a:ext cx="1691640" cy="84124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B2A4A"/>
              </a:buClr>
              <a:buSzPts val="1500"/>
              <a:buFont typeface="Bookman Old Style"/>
              <a:buNone/>
            </a:pPr>
            <a:r>
              <a:rPr b="1" i="0" lang="en-US" sz="1500" u="none" cap="none" strike="noStrike">
                <a:solidFill>
                  <a:srgbClr val="1B2A4A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evaluation</a:t>
            </a:r>
            <a:endParaRPr b="0" i="0" sz="15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6" name="Google Shape;186;p8"/>
          <p:cNvSpPr/>
          <p:nvPr/>
        </p:nvSpPr>
        <p:spPr>
          <a:xfrm>
            <a:off x="777240" y="4041648"/>
            <a:ext cx="10652760" cy="1920240"/>
          </a:xfrm>
          <a:prstGeom prst="roundRect">
            <a:avLst>
              <a:gd fmla="val 5714" name="adj"/>
            </a:avLst>
          </a:prstGeom>
          <a:solidFill>
            <a:srgbClr val="1B2A4A"/>
          </a:solidFill>
          <a:ln>
            <a:noFill/>
          </a:ln>
          <a:effectLst>
            <a:outerShdw blurRad="101600" rotWithShape="0" algn="bl" dir="5400000" dist="38100">
              <a:srgbClr val="000000">
                <a:alpha val="14117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7" name="Google Shape;187;p8"/>
          <p:cNvSpPr/>
          <p:nvPr/>
        </p:nvSpPr>
        <p:spPr>
          <a:xfrm>
            <a:off x="1097280" y="4224528"/>
            <a:ext cx="10058400" cy="50292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E8A93B"/>
              </a:buClr>
              <a:buSzPts val="2400"/>
              <a:buFont typeface="Bookman Old Style"/>
              <a:buNone/>
            </a:pPr>
            <a:r>
              <a:rPr b="1" i="0" lang="en-US" sz="2400" u="none" cap="none" strike="noStrike">
                <a:solidFill>
                  <a:srgbClr val="E8A93B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These are AI concepts.</a:t>
            </a:r>
            <a:endParaRPr b="0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" name="Google Shape;188;p8"/>
          <p:cNvSpPr/>
          <p:nvPr/>
        </p:nvSpPr>
        <p:spPr>
          <a:xfrm>
            <a:off x="1097280" y="4754880"/>
            <a:ext cx="9966960" cy="914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50"/>
              <a:buFont typeface="Calibri"/>
              <a:buNone/>
            </a:pPr>
            <a:r>
              <a:rPr b="0" i="0" lang="en-US" sz="165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Students don’t have to train ChatGPT. They’re already learning how intelligent systems perceive the world, store what they see, decide, and adjust.</a:t>
            </a:r>
            <a:endParaRPr b="0" i="0" sz="16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9" name="Google Shape;189;p8"/>
          <p:cNvSpPr/>
          <p:nvPr/>
        </p:nvSpPr>
        <p:spPr>
          <a:xfrm>
            <a:off x="1097280" y="5596128"/>
            <a:ext cx="9966960" cy="3200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C7CEDE"/>
              </a:buClr>
              <a:buSzPts val="1250"/>
              <a:buFont typeface="Calibri"/>
              <a:buNone/>
            </a:pPr>
            <a:r>
              <a:rPr b="0" i="1" lang="en-US" sz="1250" u="none" cap="none" strike="noStrike">
                <a:solidFill>
                  <a:srgbClr val="C7CEDE"/>
                </a:solidFill>
                <a:latin typeface="Calibri"/>
                <a:ea typeface="Calibri"/>
                <a:cs typeface="Calibri"/>
                <a:sym typeface="Calibri"/>
              </a:rPr>
              <a:t>We ask:  What did we store?  ·  Which run was best, and why?  ·  What trends are in the data?  ·  What does your scoring system reward?</a:t>
            </a:r>
            <a:endParaRPr b="0" i="0" sz="12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0" name="Google Shape;190;p8"/>
          <p:cNvSpPr/>
          <p:nvPr/>
        </p:nvSpPr>
        <p:spPr>
          <a:xfrm>
            <a:off x="411480" y="6263640"/>
            <a:ext cx="914400" cy="3200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5C6370"/>
              </a:buClr>
              <a:buSzPts val="1100"/>
              <a:buFont typeface="Calibri"/>
              <a:buNone/>
            </a:pPr>
            <a:r>
              <a:rPr b="0" i="0" lang="en-US" sz="1100" u="none" cap="none" strike="noStrike">
                <a:solidFill>
                  <a:srgbClr val="5C6370"/>
                </a:solidFill>
                <a:latin typeface="Calibri"/>
                <a:ea typeface="Calibri"/>
                <a:cs typeface="Calibri"/>
                <a:sym typeface="Calibri"/>
              </a:rPr>
              <a:t>8</a:t>
            </a:r>
            <a:endParaRPr b="0" i="0" sz="11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B2A4A"/>
        </a:solidFill>
      </p:bgPr>
    </p:bg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9"/>
          <p:cNvSpPr/>
          <p:nvPr/>
        </p:nvSpPr>
        <p:spPr>
          <a:xfrm>
            <a:off x="731520" y="548640"/>
            <a:ext cx="7315200" cy="3200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E8A93B"/>
              </a:buClr>
              <a:buSzPts val="1300"/>
              <a:buFont typeface="Calibri"/>
              <a:buNone/>
            </a:pPr>
            <a:r>
              <a:rPr b="1" i="0" lang="en-US" sz="1300" u="none" cap="none" strike="noStrike">
                <a:solidFill>
                  <a:srgbClr val="E8A93B"/>
                </a:solidFill>
                <a:latin typeface="Calibri"/>
                <a:ea typeface="Calibri"/>
                <a:cs typeface="Calibri"/>
                <a:sym typeface="Calibri"/>
              </a:rPr>
              <a:t>THE BIG IDEA</a:t>
            </a:r>
            <a:endParaRPr b="0" i="0" sz="13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7" name="Google Shape;197;p9"/>
          <p:cNvSpPr/>
          <p:nvPr/>
        </p:nvSpPr>
        <p:spPr>
          <a:xfrm>
            <a:off x="713232" y="914400"/>
            <a:ext cx="10058400" cy="8229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Bookman Old Style"/>
              <a:buNone/>
            </a:pPr>
            <a:r>
              <a:rPr b="1" i="0" lang="en-US" sz="4000" u="none" cap="none" strike="noStrike">
                <a:solidFill>
                  <a:srgbClr val="FFFFFF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Robotics Makes AI Visible</a:t>
            </a:r>
            <a:endParaRPr b="0" i="0" sz="4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8" name="Google Shape;198;p9"/>
          <p:cNvSpPr/>
          <p:nvPr/>
        </p:nvSpPr>
        <p:spPr>
          <a:xfrm>
            <a:off x="731520" y="1783080"/>
            <a:ext cx="6583680" cy="914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rgbClr val="C7CEDE"/>
              </a:buClr>
              <a:buSzPts val="1800"/>
              <a:buFont typeface="Calibri"/>
              <a:buNone/>
            </a:pPr>
            <a:r>
              <a:rPr b="0" i="0" lang="en-US" sz="1800" u="none" cap="none" strike="noStrike">
                <a:solidFill>
                  <a:srgbClr val="C7CEDE"/>
                </a:solidFill>
                <a:latin typeface="Calibri"/>
                <a:ea typeface="Calibri"/>
                <a:cs typeface="Calibri"/>
                <a:sym typeface="Calibri"/>
              </a:rPr>
              <a:t>AI literacy is hard because intelligence is invisible. With robotics, you can literally watch it happen.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9" name="Google Shape;199;p9"/>
          <p:cNvSpPr/>
          <p:nvPr/>
        </p:nvSpPr>
        <p:spPr>
          <a:xfrm>
            <a:off x="868680" y="2788920"/>
            <a:ext cx="2743200" cy="566928"/>
          </a:xfrm>
          <a:prstGeom prst="roundRect">
            <a:avLst>
              <a:gd fmla="val 48387" name="adj"/>
            </a:avLst>
          </a:prstGeom>
          <a:solidFill>
            <a:srgbClr val="27365C"/>
          </a:solidFill>
          <a:ln cap="flat" cmpd="sng" w="12700">
            <a:solidFill>
              <a:srgbClr val="3A4D7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0" name="Google Shape;200;p9"/>
          <p:cNvSpPr/>
          <p:nvPr/>
        </p:nvSpPr>
        <p:spPr>
          <a:xfrm>
            <a:off x="868680" y="2788920"/>
            <a:ext cx="2743200" cy="56692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Bookman Old Style"/>
              <a:buNone/>
            </a:pPr>
            <a:r>
              <a:rPr b="1" i="0" lang="en-US" sz="1800" u="none" cap="none" strike="noStrike">
                <a:solidFill>
                  <a:srgbClr val="FFFFFF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Sensors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1" name="Google Shape;201;p9"/>
          <p:cNvSpPr/>
          <p:nvPr/>
        </p:nvSpPr>
        <p:spPr>
          <a:xfrm>
            <a:off x="2011680" y="3319272"/>
            <a:ext cx="457200" cy="23774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E8A93B"/>
              </a:buClr>
              <a:buSzPts val="1600"/>
              <a:buFont typeface="Calibri"/>
              <a:buNone/>
            </a:pPr>
            <a:r>
              <a:rPr b="1" i="0" lang="en-US" sz="1600" u="none" cap="none" strike="noStrike">
                <a:solidFill>
                  <a:srgbClr val="E8A93B"/>
                </a:solidFill>
                <a:latin typeface="Calibri"/>
                <a:ea typeface="Calibri"/>
                <a:cs typeface="Calibri"/>
                <a:sym typeface="Calibri"/>
              </a:rPr>
              <a:t>↓</a:t>
            </a:r>
            <a:endParaRPr b="0" i="0" sz="1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2" name="Google Shape;202;p9"/>
          <p:cNvSpPr/>
          <p:nvPr/>
        </p:nvSpPr>
        <p:spPr>
          <a:xfrm>
            <a:off x="868680" y="3520440"/>
            <a:ext cx="2743200" cy="566928"/>
          </a:xfrm>
          <a:prstGeom prst="roundRect">
            <a:avLst>
              <a:gd fmla="val 48387" name="adj"/>
            </a:avLst>
          </a:prstGeom>
          <a:solidFill>
            <a:srgbClr val="27365C"/>
          </a:solidFill>
          <a:ln cap="flat" cmpd="sng" w="12700">
            <a:solidFill>
              <a:srgbClr val="3A4D7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3" name="Google Shape;203;p9"/>
          <p:cNvSpPr/>
          <p:nvPr/>
        </p:nvSpPr>
        <p:spPr>
          <a:xfrm>
            <a:off x="868680" y="3520440"/>
            <a:ext cx="2743200" cy="56692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Bookman Old Style"/>
              <a:buNone/>
            </a:pPr>
            <a:r>
              <a:rPr b="1" i="0" lang="en-US" sz="1800" u="none" cap="none" strike="noStrike">
                <a:solidFill>
                  <a:srgbClr val="FFFFFF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Input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4" name="Google Shape;204;p9"/>
          <p:cNvSpPr/>
          <p:nvPr/>
        </p:nvSpPr>
        <p:spPr>
          <a:xfrm>
            <a:off x="2011680" y="4050792"/>
            <a:ext cx="457200" cy="23774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E8A93B"/>
              </a:buClr>
              <a:buSzPts val="1600"/>
              <a:buFont typeface="Calibri"/>
              <a:buNone/>
            </a:pPr>
            <a:r>
              <a:rPr b="1" i="0" lang="en-US" sz="1600" u="none" cap="none" strike="noStrike">
                <a:solidFill>
                  <a:srgbClr val="E8A93B"/>
                </a:solidFill>
                <a:latin typeface="Calibri"/>
                <a:ea typeface="Calibri"/>
                <a:cs typeface="Calibri"/>
                <a:sym typeface="Calibri"/>
              </a:rPr>
              <a:t>↓</a:t>
            </a:r>
            <a:endParaRPr b="0" i="0" sz="1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5" name="Google Shape;205;p9"/>
          <p:cNvSpPr/>
          <p:nvPr/>
        </p:nvSpPr>
        <p:spPr>
          <a:xfrm>
            <a:off x="868680" y="4251960"/>
            <a:ext cx="2743200" cy="566928"/>
          </a:xfrm>
          <a:prstGeom prst="roundRect">
            <a:avLst>
              <a:gd fmla="val 48387" name="adj"/>
            </a:avLst>
          </a:prstGeom>
          <a:solidFill>
            <a:srgbClr val="C8102E"/>
          </a:solidFill>
          <a:ln cap="flat" cmpd="sng" w="12700">
            <a:solidFill>
              <a:srgbClr val="C8102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6" name="Google Shape;206;p9"/>
          <p:cNvSpPr/>
          <p:nvPr/>
        </p:nvSpPr>
        <p:spPr>
          <a:xfrm>
            <a:off x="868680" y="4251960"/>
            <a:ext cx="2743200" cy="56692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Bookman Old Style"/>
              <a:buNone/>
            </a:pPr>
            <a:r>
              <a:rPr b="1" i="0" lang="en-US" sz="1800" u="none" cap="none" strike="noStrike">
                <a:solidFill>
                  <a:srgbClr val="FFFFFF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Decision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7" name="Google Shape;207;p9"/>
          <p:cNvSpPr/>
          <p:nvPr/>
        </p:nvSpPr>
        <p:spPr>
          <a:xfrm>
            <a:off x="2011680" y="4782312"/>
            <a:ext cx="457200" cy="23774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E8A93B"/>
              </a:buClr>
              <a:buSzPts val="1600"/>
              <a:buFont typeface="Calibri"/>
              <a:buNone/>
            </a:pPr>
            <a:r>
              <a:rPr b="1" i="0" lang="en-US" sz="1600" u="none" cap="none" strike="noStrike">
                <a:solidFill>
                  <a:srgbClr val="E8A93B"/>
                </a:solidFill>
                <a:latin typeface="Calibri"/>
                <a:ea typeface="Calibri"/>
                <a:cs typeface="Calibri"/>
                <a:sym typeface="Calibri"/>
              </a:rPr>
              <a:t>↓</a:t>
            </a:r>
            <a:endParaRPr b="0" i="0" sz="1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8" name="Google Shape;208;p9"/>
          <p:cNvSpPr/>
          <p:nvPr/>
        </p:nvSpPr>
        <p:spPr>
          <a:xfrm>
            <a:off x="868680" y="4983480"/>
            <a:ext cx="2743200" cy="566928"/>
          </a:xfrm>
          <a:prstGeom prst="roundRect">
            <a:avLst>
              <a:gd fmla="val 48387" name="adj"/>
            </a:avLst>
          </a:prstGeom>
          <a:solidFill>
            <a:srgbClr val="27365C"/>
          </a:solidFill>
          <a:ln cap="flat" cmpd="sng" w="12700">
            <a:solidFill>
              <a:srgbClr val="3A4D7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9" name="Google Shape;209;p9"/>
          <p:cNvSpPr/>
          <p:nvPr/>
        </p:nvSpPr>
        <p:spPr>
          <a:xfrm>
            <a:off x="868680" y="4983480"/>
            <a:ext cx="2743200" cy="56692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Bookman Old Style"/>
              <a:buNone/>
            </a:pPr>
            <a:r>
              <a:rPr b="1" i="0" lang="en-US" sz="1800" u="none" cap="none" strike="noStrike">
                <a:solidFill>
                  <a:srgbClr val="FFFFFF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Output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0" name="Google Shape;210;p9"/>
          <p:cNvSpPr/>
          <p:nvPr/>
        </p:nvSpPr>
        <p:spPr>
          <a:xfrm>
            <a:off x="2011680" y="5513832"/>
            <a:ext cx="457200" cy="23774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E8A93B"/>
              </a:buClr>
              <a:buSzPts val="1600"/>
              <a:buFont typeface="Calibri"/>
              <a:buNone/>
            </a:pPr>
            <a:r>
              <a:rPr b="1" i="0" lang="en-US" sz="1600" u="none" cap="none" strike="noStrike">
                <a:solidFill>
                  <a:srgbClr val="E8A93B"/>
                </a:solidFill>
                <a:latin typeface="Calibri"/>
                <a:ea typeface="Calibri"/>
                <a:cs typeface="Calibri"/>
                <a:sym typeface="Calibri"/>
              </a:rPr>
              <a:t>↓</a:t>
            </a:r>
            <a:endParaRPr b="0" i="0" sz="1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1" name="Google Shape;211;p9"/>
          <p:cNvSpPr/>
          <p:nvPr/>
        </p:nvSpPr>
        <p:spPr>
          <a:xfrm>
            <a:off x="868680" y="5715000"/>
            <a:ext cx="2743200" cy="566928"/>
          </a:xfrm>
          <a:prstGeom prst="roundRect">
            <a:avLst>
              <a:gd fmla="val 48387" name="adj"/>
            </a:avLst>
          </a:prstGeom>
          <a:solidFill>
            <a:srgbClr val="27365C"/>
          </a:solidFill>
          <a:ln cap="flat" cmpd="sng" w="12700">
            <a:solidFill>
              <a:srgbClr val="3A4D7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2" name="Google Shape;212;p9"/>
          <p:cNvSpPr/>
          <p:nvPr/>
        </p:nvSpPr>
        <p:spPr>
          <a:xfrm>
            <a:off x="868680" y="5715000"/>
            <a:ext cx="2743200" cy="56692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Bookman Old Style"/>
              <a:buNone/>
            </a:pPr>
            <a:r>
              <a:rPr b="1" i="0" lang="en-US" sz="1800" u="none" cap="none" strike="noStrike">
                <a:solidFill>
                  <a:srgbClr val="FFFFFF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Feedback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3" name="Google Shape;213;p9"/>
          <p:cNvSpPr/>
          <p:nvPr/>
        </p:nvSpPr>
        <p:spPr>
          <a:xfrm>
            <a:off x="868680" y="6464808"/>
            <a:ext cx="2743200" cy="3657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E8A93B"/>
              </a:buClr>
              <a:buSzPts val="1400"/>
              <a:buFont typeface="Calibri"/>
              <a:buNone/>
            </a:pPr>
            <a:r>
              <a:rPr b="1" i="1" lang="en-US" sz="1400" u="none" cap="none" strike="noStrike">
                <a:solidFill>
                  <a:srgbClr val="E8A93B"/>
                </a:solidFill>
                <a:latin typeface="Calibri"/>
                <a:ea typeface="Calibri"/>
                <a:cs typeface="Calibri"/>
                <a:sym typeface="Calibri"/>
              </a:rPr>
              <a:t>↻  repeat the loop</a:t>
            </a:r>
            <a:endParaRPr b="0" i="0" sz="1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img/botguy_t.png" id="214" name="Google Shape;214;p9"/>
          <p:cNvPicPr preferRelativeResize="0"/>
          <p:nvPr/>
        </p:nvPicPr>
        <p:blipFill rotWithShape="1">
          <a:blip r:embed="rId3">
            <a:alphaModFix amt="92000"/>
          </a:blip>
          <a:srcRect b="0" l="0" r="0" t="0"/>
          <a:stretch/>
        </p:blipFill>
        <p:spPr>
          <a:xfrm>
            <a:off x="8869680" y="2286000"/>
            <a:ext cx="2468880" cy="3108960"/>
          </a:xfrm>
          <a:prstGeom prst="rect">
            <a:avLst/>
          </a:prstGeom>
          <a:noFill/>
          <a:ln>
            <a:noFill/>
          </a:ln>
        </p:spPr>
      </p:pic>
      <p:sp>
        <p:nvSpPr>
          <p:cNvPr id="215" name="Google Shape;215;p9"/>
          <p:cNvSpPr/>
          <p:nvPr/>
        </p:nvSpPr>
        <p:spPr>
          <a:xfrm>
            <a:off x="4160520" y="3291840"/>
            <a:ext cx="4114800" cy="2103120"/>
          </a:xfrm>
          <a:prstGeom prst="roundRect">
            <a:avLst>
              <a:gd fmla="val 5217" name="adj"/>
            </a:avLst>
          </a:prstGeom>
          <a:solidFill>
            <a:srgbClr val="12203F"/>
          </a:solidFill>
          <a:ln cap="flat" cmpd="sng" w="12700">
            <a:solidFill>
              <a:srgbClr val="2C417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6" name="Google Shape;216;p9"/>
          <p:cNvSpPr/>
          <p:nvPr/>
        </p:nvSpPr>
        <p:spPr>
          <a:xfrm>
            <a:off x="4434840" y="3520440"/>
            <a:ext cx="3611880" cy="8229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E8A93B"/>
              </a:buClr>
              <a:buSzPts val="2200"/>
              <a:buFont typeface="Bookman Old Style"/>
              <a:buNone/>
            </a:pPr>
            <a:r>
              <a:rPr b="1" i="0" lang="en-US" sz="2200" u="none" cap="none" strike="noStrike">
                <a:solidFill>
                  <a:srgbClr val="E8A93B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Students can actually SEE the loop.</a:t>
            </a:r>
            <a:endParaRPr b="0" i="0" sz="2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7" name="Google Shape;217;p9"/>
          <p:cNvSpPr/>
          <p:nvPr/>
        </p:nvSpPr>
        <p:spPr>
          <a:xfrm>
            <a:off x="4434840" y="4434840"/>
            <a:ext cx="3611880" cy="8229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DCE0EA"/>
              </a:buClr>
              <a:buSzPts val="1600"/>
              <a:buFont typeface="Calibri"/>
              <a:buNone/>
            </a:pPr>
            <a:r>
              <a:rPr b="0" i="0" lang="en-US" sz="1600" u="none" cap="none" strike="noStrike">
                <a:solidFill>
                  <a:srgbClr val="DCE0EA"/>
                </a:solidFill>
                <a:latin typeface="Calibri"/>
                <a:ea typeface="Calibri"/>
                <a:cs typeface="Calibri"/>
                <a:sym typeface="Calibri"/>
              </a:rPr>
              <a:t>That is something a chatbot can never show them.</a:t>
            </a:r>
            <a:endParaRPr b="0" i="0" sz="1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2026-06-29T19:31:46Z</dcterms:created>
  <dc:creator>KIPR</dc:creator>
</cp:coreProperties>
</file>