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notesMasterIdLst>
    <p:notesMasterId r:id="rId7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image" Target="../media/image-5-3.png"/><Relationship Id="rId4" Type="http://schemas.openxmlformats.org/officeDocument/2006/relationships/image" Target="../media/image-5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B1F3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6949440" y="4754880"/>
            <a:ext cx="76200" cy="118332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7025640" y="4873212"/>
            <a:ext cx="76200" cy="110268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7101840" y="4983480"/>
            <a:ext cx="76200" cy="94689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7178040" y="5078169"/>
            <a:ext cx="76200" cy="72658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7254240" y="5150827"/>
            <a:ext cx="76200" cy="45674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7330440" y="5196501"/>
            <a:ext cx="76200" cy="15579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7406640" y="5212080"/>
            <a:ext cx="76200" cy="-15579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7482840" y="5196501"/>
            <a:ext cx="76200" cy="-45674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7559040" y="5150827"/>
            <a:ext cx="76200" cy="-72658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7635240" y="5078169"/>
            <a:ext cx="76200" cy="-94689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7711440" y="4983480"/>
            <a:ext cx="76200" cy="-110268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7787640" y="4873212"/>
            <a:ext cx="76200" cy="-118332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7863840" y="4754880"/>
            <a:ext cx="76200" cy="-118332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7940040" y="4636548"/>
            <a:ext cx="76200" cy="-110268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8016240" y="4526280"/>
            <a:ext cx="76200" cy="-94689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8092440" y="4431591"/>
            <a:ext cx="76200" cy="-72658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8168640" y="4358933"/>
            <a:ext cx="76200" cy="-45674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8244840" y="4313259"/>
            <a:ext cx="76200" cy="-15579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8321040" y="4297680"/>
            <a:ext cx="76200" cy="15579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8397240" y="4313259"/>
            <a:ext cx="76200" cy="45674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8473440" y="4358933"/>
            <a:ext cx="76200" cy="72658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23" name="Shape 21"/>
          <p:cNvSpPr/>
          <p:nvPr/>
        </p:nvSpPr>
        <p:spPr>
          <a:xfrm>
            <a:off x="8549640" y="4431591"/>
            <a:ext cx="76200" cy="94689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24" name="Shape 22"/>
          <p:cNvSpPr/>
          <p:nvPr/>
        </p:nvSpPr>
        <p:spPr>
          <a:xfrm>
            <a:off x="8625840" y="4526280"/>
            <a:ext cx="76200" cy="110268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8702040" y="4636548"/>
            <a:ext cx="76200" cy="118332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26" name="Shape 24"/>
          <p:cNvSpPr/>
          <p:nvPr/>
        </p:nvSpPr>
        <p:spPr>
          <a:xfrm>
            <a:off x="8778240" y="4754880"/>
            <a:ext cx="76200" cy="118332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27" name="Shape 25"/>
          <p:cNvSpPr/>
          <p:nvPr/>
        </p:nvSpPr>
        <p:spPr>
          <a:xfrm>
            <a:off x="8854440" y="4873212"/>
            <a:ext cx="76200" cy="110268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28" name="Shape 26"/>
          <p:cNvSpPr/>
          <p:nvPr/>
        </p:nvSpPr>
        <p:spPr>
          <a:xfrm>
            <a:off x="8930640" y="4983480"/>
            <a:ext cx="76200" cy="94689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29" name="Shape 27"/>
          <p:cNvSpPr/>
          <p:nvPr/>
        </p:nvSpPr>
        <p:spPr>
          <a:xfrm>
            <a:off x="9006840" y="5078169"/>
            <a:ext cx="76200" cy="72658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9083040" y="5150827"/>
            <a:ext cx="76200" cy="45674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31" name="Shape 29"/>
          <p:cNvSpPr/>
          <p:nvPr/>
        </p:nvSpPr>
        <p:spPr>
          <a:xfrm>
            <a:off x="9159240" y="5196501"/>
            <a:ext cx="76200" cy="15579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32" name="Shape 30"/>
          <p:cNvSpPr/>
          <p:nvPr/>
        </p:nvSpPr>
        <p:spPr>
          <a:xfrm>
            <a:off x="9235440" y="5212080"/>
            <a:ext cx="76200" cy="-15579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33" name="Shape 31"/>
          <p:cNvSpPr/>
          <p:nvPr/>
        </p:nvSpPr>
        <p:spPr>
          <a:xfrm>
            <a:off x="9311640" y="5196501"/>
            <a:ext cx="76200" cy="-45674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34" name="Shape 32"/>
          <p:cNvSpPr/>
          <p:nvPr/>
        </p:nvSpPr>
        <p:spPr>
          <a:xfrm>
            <a:off x="9387840" y="5150827"/>
            <a:ext cx="76200" cy="-72658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35" name="Shape 33"/>
          <p:cNvSpPr/>
          <p:nvPr/>
        </p:nvSpPr>
        <p:spPr>
          <a:xfrm>
            <a:off x="9464040" y="5078169"/>
            <a:ext cx="76200" cy="-94689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36" name="Shape 34"/>
          <p:cNvSpPr/>
          <p:nvPr/>
        </p:nvSpPr>
        <p:spPr>
          <a:xfrm>
            <a:off x="9540240" y="4983480"/>
            <a:ext cx="76200" cy="-110268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37" name="Shape 35"/>
          <p:cNvSpPr/>
          <p:nvPr/>
        </p:nvSpPr>
        <p:spPr>
          <a:xfrm>
            <a:off x="9616440" y="4873212"/>
            <a:ext cx="76200" cy="-118332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38" name="Shape 36"/>
          <p:cNvSpPr/>
          <p:nvPr/>
        </p:nvSpPr>
        <p:spPr>
          <a:xfrm>
            <a:off x="9692640" y="4754880"/>
            <a:ext cx="76200" cy="-118332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39" name="Shape 37"/>
          <p:cNvSpPr/>
          <p:nvPr/>
        </p:nvSpPr>
        <p:spPr>
          <a:xfrm>
            <a:off x="9768840" y="4636548"/>
            <a:ext cx="76200" cy="-110268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40" name="Shape 38"/>
          <p:cNvSpPr/>
          <p:nvPr/>
        </p:nvSpPr>
        <p:spPr>
          <a:xfrm>
            <a:off x="9845040" y="4526280"/>
            <a:ext cx="76200" cy="-94689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41" name="Shape 39"/>
          <p:cNvSpPr/>
          <p:nvPr/>
        </p:nvSpPr>
        <p:spPr>
          <a:xfrm>
            <a:off x="9921240" y="4431591"/>
            <a:ext cx="76200" cy="-72658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42" name="Shape 40"/>
          <p:cNvSpPr/>
          <p:nvPr/>
        </p:nvSpPr>
        <p:spPr>
          <a:xfrm>
            <a:off x="9997440" y="4358933"/>
            <a:ext cx="76200" cy="-45674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43" name="Shape 41"/>
          <p:cNvSpPr/>
          <p:nvPr/>
        </p:nvSpPr>
        <p:spPr>
          <a:xfrm>
            <a:off x="10073640" y="4313259"/>
            <a:ext cx="76200" cy="-15579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44" name="Shape 42"/>
          <p:cNvSpPr/>
          <p:nvPr/>
        </p:nvSpPr>
        <p:spPr>
          <a:xfrm>
            <a:off x="10149840" y="4297680"/>
            <a:ext cx="76200" cy="15579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45" name="Shape 43"/>
          <p:cNvSpPr/>
          <p:nvPr/>
        </p:nvSpPr>
        <p:spPr>
          <a:xfrm>
            <a:off x="10226040" y="4313259"/>
            <a:ext cx="76200" cy="45674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46" name="Shape 44"/>
          <p:cNvSpPr/>
          <p:nvPr/>
        </p:nvSpPr>
        <p:spPr>
          <a:xfrm>
            <a:off x="10302240" y="4358933"/>
            <a:ext cx="76200" cy="72658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47" name="Shape 45"/>
          <p:cNvSpPr/>
          <p:nvPr/>
        </p:nvSpPr>
        <p:spPr>
          <a:xfrm>
            <a:off x="10378440" y="4431591"/>
            <a:ext cx="76200" cy="94689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48" name="Shape 46"/>
          <p:cNvSpPr/>
          <p:nvPr/>
        </p:nvSpPr>
        <p:spPr>
          <a:xfrm>
            <a:off x="10454640" y="4526280"/>
            <a:ext cx="76200" cy="110268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49" name="Shape 47"/>
          <p:cNvSpPr/>
          <p:nvPr/>
        </p:nvSpPr>
        <p:spPr>
          <a:xfrm>
            <a:off x="10530840" y="4636548"/>
            <a:ext cx="76200" cy="118332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50" name="Shape 48"/>
          <p:cNvSpPr/>
          <p:nvPr/>
        </p:nvSpPr>
        <p:spPr>
          <a:xfrm>
            <a:off x="10607040" y="4754880"/>
            <a:ext cx="76200" cy="118332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51" name="Shape 49"/>
          <p:cNvSpPr/>
          <p:nvPr/>
        </p:nvSpPr>
        <p:spPr>
          <a:xfrm>
            <a:off x="10683240" y="4873212"/>
            <a:ext cx="76200" cy="110268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52" name="Shape 50"/>
          <p:cNvSpPr/>
          <p:nvPr/>
        </p:nvSpPr>
        <p:spPr>
          <a:xfrm>
            <a:off x="10759440" y="4983480"/>
            <a:ext cx="76200" cy="94689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53" name="Shape 51"/>
          <p:cNvSpPr/>
          <p:nvPr/>
        </p:nvSpPr>
        <p:spPr>
          <a:xfrm>
            <a:off x="10835640" y="5078169"/>
            <a:ext cx="76200" cy="72658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54" name="Shape 52"/>
          <p:cNvSpPr/>
          <p:nvPr/>
        </p:nvSpPr>
        <p:spPr>
          <a:xfrm>
            <a:off x="10911840" y="5150827"/>
            <a:ext cx="76200" cy="45674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55" name="Shape 53"/>
          <p:cNvSpPr/>
          <p:nvPr/>
        </p:nvSpPr>
        <p:spPr>
          <a:xfrm>
            <a:off x="10988040" y="5196501"/>
            <a:ext cx="76200" cy="15579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56" name="Shape 54"/>
          <p:cNvSpPr/>
          <p:nvPr/>
        </p:nvSpPr>
        <p:spPr>
          <a:xfrm>
            <a:off x="11064240" y="5212080"/>
            <a:ext cx="76200" cy="-15579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57" name="Shape 55"/>
          <p:cNvSpPr/>
          <p:nvPr/>
        </p:nvSpPr>
        <p:spPr>
          <a:xfrm>
            <a:off x="11140440" y="5196501"/>
            <a:ext cx="76200" cy="-45674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58" name="Shape 56"/>
          <p:cNvSpPr/>
          <p:nvPr/>
        </p:nvSpPr>
        <p:spPr>
          <a:xfrm>
            <a:off x="11216640" y="5150827"/>
            <a:ext cx="76200" cy="-72658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59" name="Shape 57"/>
          <p:cNvSpPr/>
          <p:nvPr/>
        </p:nvSpPr>
        <p:spPr>
          <a:xfrm>
            <a:off x="11292840" y="5078169"/>
            <a:ext cx="76200" cy="-94689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60" name="Shape 58"/>
          <p:cNvSpPr/>
          <p:nvPr/>
        </p:nvSpPr>
        <p:spPr>
          <a:xfrm>
            <a:off x="11369040" y="4983480"/>
            <a:ext cx="76200" cy="-110268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sp>
        <p:nvSpPr>
          <p:cNvPr id="61" name="Shape 59"/>
          <p:cNvSpPr/>
          <p:nvPr/>
        </p:nvSpPr>
        <p:spPr>
          <a:xfrm>
            <a:off x="11445240" y="4873212"/>
            <a:ext cx="76200" cy="-118332"/>
          </a:xfrm>
          <a:prstGeom prst="line">
            <a:avLst/>
          </a:prstGeom>
          <a:noFill/>
          <a:ln w="25400">
            <a:solidFill>
              <a:srgbClr val="2EC4B6">
                <a:alpha val="65000"/>
              </a:srgbClr>
            </a:solidFill>
            <a:prstDash val="solid"/>
          </a:ln>
        </p:spPr>
      </p:sp>
      <p:pic>
        <p:nvPicPr>
          <p:cNvPr id="62" name="Image 0" descr="/home/claude/pptx_build/icons/compass_FFD23F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8680" y="731520"/>
            <a:ext cx="502920" cy="502920"/>
          </a:xfrm>
          <a:prstGeom prst="rect">
            <a:avLst/>
          </a:prstGeom>
        </p:spPr>
      </p:pic>
      <p:sp>
        <p:nvSpPr>
          <p:cNvPr id="63" name="Text 60"/>
          <p:cNvSpPr/>
          <p:nvPr/>
        </p:nvSpPr>
        <p:spPr>
          <a:xfrm>
            <a:off x="822960" y="2103120"/>
            <a:ext cx="91440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600" b="1" dirty="0">
                <a:solidFill>
                  <a:srgbClr val="FFFFFF"/>
                </a:solidFill>
                <a:latin typeface="Bookman Old Style" pitchFamily="34" charset="0"/>
                <a:ea typeface="Bookman Old Style" pitchFamily="34" charset="-122"/>
                <a:cs typeface="Bookman Old Style" pitchFamily="34" charset="-120"/>
              </a:rPr>
              <a:t>THE GYRO</a:t>
            </a:r>
            <a:endParaRPr lang="en-US" sz="4600" dirty="0"/>
          </a:p>
        </p:txBody>
      </p:sp>
      <p:sp>
        <p:nvSpPr>
          <p:cNvPr id="64" name="Text 61"/>
          <p:cNvSpPr/>
          <p:nvPr/>
        </p:nvSpPr>
        <p:spPr>
          <a:xfrm>
            <a:off x="822960" y="2788920"/>
            <a:ext cx="91440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600" b="1" dirty="0">
                <a:solidFill>
                  <a:srgbClr val="2EC4B6"/>
                </a:solidFill>
                <a:latin typeface="Bookman Old Style" pitchFamily="34" charset="0"/>
                <a:ea typeface="Bookman Old Style" pitchFamily="34" charset="-122"/>
                <a:cs typeface="Bookman Old Style" pitchFamily="34" charset="-120"/>
              </a:rPr>
              <a:t>IN A NUTSHELL</a:t>
            </a:r>
            <a:endParaRPr lang="en-US" sz="4600" dirty="0"/>
          </a:p>
        </p:txBody>
      </p:sp>
      <p:sp>
        <p:nvSpPr>
          <p:cNvPr id="65" name="Shape 62"/>
          <p:cNvSpPr/>
          <p:nvPr/>
        </p:nvSpPr>
        <p:spPr>
          <a:xfrm>
            <a:off x="868680" y="3657600"/>
            <a:ext cx="1280160" cy="54864"/>
          </a:xfrm>
          <a:prstGeom prst="rect">
            <a:avLst/>
          </a:prstGeom>
          <a:solidFill>
            <a:srgbClr val="FFD23F"/>
          </a:solidFill>
          <a:ln/>
        </p:spPr>
      </p:sp>
      <p:sp>
        <p:nvSpPr>
          <p:cNvPr id="66" name="Text 63"/>
          <p:cNvSpPr/>
          <p:nvPr/>
        </p:nvSpPr>
        <p:spPr>
          <a:xfrm>
            <a:off x="822960" y="3840480"/>
            <a:ext cx="9144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dirty="0">
                <a:solidFill>
                  <a:srgbClr val="C9CF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Bias, theta, and the theory that makes both worth knowing</a:t>
            </a:r>
            <a:endParaRPr lang="en-US" sz="1700" dirty="0"/>
          </a:p>
        </p:txBody>
      </p:sp>
      <p:sp>
        <p:nvSpPr>
          <p:cNvPr id="67" name="Text 64"/>
          <p:cNvSpPr/>
          <p:nvPr/>
        </p:nvSpPr>
        <p:spPr>
          <a:xfrm>
            <a:off x="822960" y="5989320"/>
            <a:ext cx="7315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9AA5B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Roger Clement  •  KIPR Robotics Education</a:t>
            </a:r>
            <a:endParaRPr lang="en-US" sz="13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0515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F2328"/>
                </a:solidFill>
                <a:latin typeface="Bookman Old Style" pitchFamily="34" charset="0"/>
                <a:ea typeface="Bookman Old Style" pitchFamily="34" charset="-122"/>
                <a:cs typeface="Bookman Old Style" pitchFamily="34" charset="-120"/>
              </a:rPr>
              <a:t>It Measures Speed, Not Angle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548640" y="1097280"/>
            <a:ext cx="106984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gyro_z() returns angular velocity — how fast the robot is turning right now, not how far it has turned.</a:t>
            </a:r>
            <a:endParaRPr lang="en-US" sz="1450" dirty="0"/>
          </a:p>
        </p:txBody>
      </p:sp>
      <p:sp>
        <p:nvSpPr>
          <p:cNvPr id="4" name="Shape 2"/>
          <p:cNvSpPr/>
          <p:nvPr/>
        </p:nvSpPr>
        <p:spPr>
          <a:xfrm>
            <a:off x="548640" y="1874520"/>
            <a:ext cx="5120640" cy="3611880"/>
          </a:xfrm>
          <a:prstGeom prst="roundRect">
            <a:avLst>
              <a:gd name="adj" fmla="val 1519"/>
            </a:avLst>
          </a:prstGeom>
          <a:solidFill>
            <a:srgbClr val="F5F6F8"/>
          </a:solidFill>
          <a:ln/>
        </p:spPr>
      </p:sp>
      <p:pic>
        <p:nvPicPr>
          <p:cNvPr id="5" name="Image 0" descr="/home/claude/pptx_build/icons/wave_2EC4B6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8680" y="2148840"/>
            <a:ext cx="548640" cy="54864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600200" y="2267712"/>
            <a:ext cx="3931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raw signal</a:t>
            </a:r>
            <a:endParaRPr lang="en-US" sz="1500" dirty="0"/>
          </a:p>
        </p:txBody>
      </p:sp>
      <p:sp>
        <p:nvSpPr>
          <p:cNvPr id="7" name="Text 4"/>
          <p:cNvSpPr/>
          <p:nvPr/>
        </p:nvSpPr>
        <p:spPr>
          <a:xfrm>
            <a:off x="868680" y="2788920"/>
            <a:ext cx="4572000" cy="25603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203200" indent="-203200">
              <a:spcAft>
                <a:spcPts val="1100"/>
              </a:spcAft>
              <a:buSzPct val="100000"/>
              <a:buChar char="•"/>
            </a:pPr>
            <a:r>
              <a:rPr lang="en-US" sz="1300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stationary sensor should read zero degrees/second.</a:t>
            </a:r>
            <a:endParaRPr lang="en-US" sz="1300" dirty="0"/>
          </a:p>
          <a:p>
            <a:pPr marL="203200" indent="-203200">
              <a:spcAft>
                <a:spcPts val="1100"/>
              </a:spcAft>
              <a:buSzPct val="100000"/>
              <a:buChar char="•"/>
            </a:pPr>
            <a:r>
              <a:rPr lang="en-US" sz="1300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Turning faster produces a bigger reading, in either direction.</a:t>
            </a:r>
            <a:endParaRPr lang="en-US" sz="1300" dirty="0"/>
          </a:p>
          <a:p>
            <a:pPr marL="203200" indent="-203200">
              <a:spcAft>
                <a:spcPts val="1100"/>
              </a:spcAft>
              <a:buSzPct val="100000"/>
              <a:buChar char="•"/>
            </a:pPr>
            <a:r>
              <a:rPr lang="en-US" sz="1300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That reading is a rate — angle only appears once you accumulate it over time.</a:t>
            </a:r>
            <a:endParaRPr lang="en-US" sz="1300" dirty="0"/>
          </a:p>
        </p:txBody>
      </p:sp>
      <p:sp>
        <p:nvSpPr>
          <p:cNvPr id="8" name="Shape 5"/>
          <p:cNvSpPr/>
          <p:nvPr/>
        </p:nvSpPr>
        <p:spPr>
          <a:xfrm>
            <a:off x="5897880" y="1874520"/>
            <a:ext cx="5742432" cy="3611880"/>
          </a:xfrm>
          <a:prstGeom prst="roundRect">
            <a:avLst>
              <a:gd name="adj" fmla="val 1519"/>
            </a:avLst>
          </a:prstGeom>
          <a:solidFill>
            <a:srgbClr val="1B1F3B"/>
          </a:solidFill>
          <a:ln/>
        </p:spPr>
      </p:sp>
      <p:sp>
        <p:nvSpPr>
          <p:cNvPr id="9" name="Text 6"/>
          <p:cNvSpPr/>
          <p:nvPr/>
        </p:nvSpPr>
        <p:spPr>
          <a:xfrm>
            <a:off x="6217920" y="2103120"/>
            <a:ext cx="51206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D23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one-line theory</a:t>
            </a:r>
            <a:endParaRPr lang="en-US" sz="1400" dirty="0"/>
          </a:p>
        </p:txBody>
      </p:sp>
      <p:sp>
        <p:nvSpPr>
          <p:cNvPr id="10" name="Text 7"/>
          <p:cNvSpPr/>
          <p:nvPr/>
        </p:nvSpPr>
        <p:spPr>
          <a:xfrm>
            <a:off x="6217920" y="2606040"/>
            <a:ext cx="51206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angle  =  ∫ (angular velocity) dt</a:t>
            </a:r>
            <a:endParaRPr lang="en-US" sz="2000" dirty="0"/>
          </a:p>
        </p:txBody>
      </p:sp>
      <p:sp>
        <p:nvSpPr>
          <p:cNvPr id="11" name="Text 8"/>
          <p:cNvSpPr/>
          <p:nvPr/>
        </p:nvSpPr>
        <p:spPr>
          <a:xfrm>
            <a:off x="6217920" y="3246120"/>
            <a:ext cx="512064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50" dirty="0">
                <a:solidFill>
                  <a:srgbClr val="C9CF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 code, that integral is just a running sum, sampled every loop:</a:t>
            </a:r>
            <a:endParaRPr lang="en-US" sz="1250" dirty="0"/>
          </a:p>
        </p:txBody>
      </p:sp>
      <p:sp>
        <p:nvSpPr>
          <p:cNvPr id="12" name="Shape 9"/>
          <p:cNvSpPr/>
          <p:nvPr/>
        </p:nvSpPr>
        <p:spPr>
          <a:xfrm>
            <a:off x="6217920" y="3749040"/>
            <a:ext cx="5074920" cy="1508760"/>
          </a:xfrm>
          <a:prstGeom prst="roundRect">
            <a:avLst>
              <a:gd name="adj" fmla="val 2424"/>
            </a:avLst>
          </a:prstGeom>
          <a:solidFill>
            <a:srgbClr val="262B4D"/>
          </a:solidFill>
          <a:ln/>
        </p:spPr>
      </p:sp>
      <p:sp>
        <p:nvSpPr>
          <p:cNvPr id="13" name="Text 10"/>
          <p:cNvSpPr/>
          <p:nvPr/>
        </p:nvSpPr>
        <p:spPr>
          <a:xfrm>
            <a:off x="6400800" y="3931920"/>
            <a:ext cx="47548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dirty="0">
                <a:solidFill>
                  <a:srgbClr val="2EC4B6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theta += gyro_z() - bias;</a:t>
            </a:r>
            <a:endParaRPr lang="en-US" sz="1450" dirty="0"/>
          </a:p>
        </p:txBody>
      </p:sp>
      <p:sp>
        <p:nvSpPr>
          <p:cNvPr id="14" name="Text 11"/>
          <p:cNvSpPr/>
          <p:nvPr/>
        </p:nvSpPr>
        <p:spPr>
          <a:xfrm>
            <a:off x="6400800" y="4434840"/>
            <a:ext cx="47548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8A93A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// runs once per control-loop tick</a:t>
            </a:r>
            <a:endParaRPr lang="en-US" sz="1200" dirty="0"/>
          </a:p>
        </p:txBody>
      </p:sp>
      <p:sp>
        <p:nvSpPr>
          <p:cNvPr id="15" name="Text 12"/>
          <p:cNvSpPr/>
          <p:nvPr/>
        </p:nvSpPr>
        <p:spPr>
          <a:xfrm>
            <a:off x="11548872" y="6446520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069848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1F2328"/>
                </a:solidFill>
                <a:latin typeface="Bookman Old Style" pitchFamily="34" charset="0"/>
                <a:ea typeface="Bookman Old Style" pitchFamily="34" charset="-122"/>
                <a:cs typeface="Bookman Old Style" pitchFamily="34" charset="-120"/>
              </a:rPr>
              <a:t>Bias: the Zero That Isn't Quite Zero</a:t>
            </a:r>
            <a:endParaRPr lang="en-US" sz="2700" dirty="0"/>
          </a:p>
        </p:txBody>
      </p:sp>
      <p:sp>
        <p:nvSpPr>
          <p:cNvPr id="3" name="Text 1"/>
          <p:cNvSpPr/>
          <p:nvPr/>
        </p:nvSpPr>
        <p:spPr>
          <a:xfrm>
            <a:off x="548640" y="1097280"/>
            <a:ext cx="10698480" cy="548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gyro has a small, constant offset baked into its “at rest” reading — bias is how you measure and remove it.</a:t>
            </a:r>
            <a:endParaRPr lang="en-US" sz="1400" dirty="0"/>
          </a:p>
        </p:txBody>
      </p:sp>
      <p:sp>
        <p:nvSpPr>
          <p:cNvPr id="4" name="Shape 2"/>
          <p:cNvSpPr/>
          <p:nvPr/>
        </p:nvSpPr>
        <p:spPr>
          <a:xfrm>
            <a:off x="548640" y="1874520"/>
            <a:ext cx="6035040" cy="3657600"/>
          </a:xfrm>
          <a:prstGeom prst="roundRect">
            <a:avLst>
              <a:gd name="adj" fmla="val 1500"/>
            </a:avLst>
          </a:prstGeom>
          <a:solidFill>
            <a:srgbClr val="1B1F3B"/>
          </a:solidFill>
          <a:ln/>
        </p:spPr>
      </p:sp>
      <p:sp>
        <p:nvSpPr>
          <p:cNvPr id="5" name="Text 3"/>
          <p:cNvSpPr/>
          <p:nvPr/>
        </p:nvSpPr>
        <p:spPr>
          <a:xfrm>
            <a:off x="822960" y="2103120"/>
            <a:ext cx="5486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2EC4B6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compute_bias(int samples) {</a:t>
            </a:r>
            <a:endParaRPr lang="en-US" sz="1350" dirty="0"/>
          </a:p>
        </p:txBody>
      </p:sp>
      <p:sp>
        <p:nvSpPr>
          <p:cNvPr id="6" name="Text 4"/>
          <p:cNvSpPr/>
          <p:nvPr/>
        </p:nvSpPr>
        <p:spPr>
          <a:xfrm>
            <a:off x="822960" y="2514600"/>
            <a:ext cx="5486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D8DCE6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 long total = 0;</a:t>
            </a:r>
            <a:endParaRPr lang="en-US" sz="1350" dirty="0"/>
          </a:p>
        </p:txBody>
      </p:sp>
      <p:sp>
        <p:nvSpPr>
          <p:cNvPr id="7" name="Text 5"/>
          <p:cNvSpPr/>
          <p:nvPr/>
        </p:nvSpPr>
        <p:spPr>
          <a:xfrm>
            <a:off x="822960" y="2880360"/>
            <a:ext cx="5486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D8DCE6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 for (i = 0; i &lt; samples; i++) {</a:t>
            </a:r>
            <a:endParaRPr lang="en-US" sz="1350" dirty="0"/>
          </a:p>
        </p:txBody>
      </p:sp>
      <p:sp>
        <p:nvSpPr>
          <p:cNvPr id="8" name="Text 6"/>
          <p:cNvSpPr/>
          <p:nvPr/>
        </p:nvSpPr>
        <p:spPr>
          <a:xfrm>
            <a:off x="822960" y="3246120"/>
            <a:ext cx="5486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D8DCE6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   total += gyro_z();</a:t>
            </a:r>
            <a:endParaRPr lang="en-US" sz="1350" dirty="0"/>
          </a:p>
        </p:txBody>
      </p:sp>
      <p:sp>
        <p:nvSpPr>
          <p:cNvPr id="9" name="Text 7"/>
          <p:cNvSpPr/>
          <p:nvPr/>
        </p:nvSpPr>
        <p:spPr>
          <a:xfrm>
            <a:off x="822960" y="3611880"/>
            <a:ext cx="5486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D8DCE6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   msleep(5);</a:t>
            </a:r>
            <a:endParaRPr lang="en-US" sz="1350" dirty="0"/>
          </a:p>
        </p:txBody>
      </p:sp>
      <p:sp>
        <p:nvSpPr>
          <p:cNvPr id="10" name="Text 8"/>
          <p:cNvSpPr/>
          <p:nvPr/>
        </p:nvSpPr>
        <p:spPr>
          <a:xfrm>
            <a:off x="822960" y="3977640"/>
            <a:ext cx="5486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D8DCE6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 }</a:t>
            </a:r>
            <a:endParaRPr lang="en-US" sz="1350" dirty="0"/>
          </a:p>
        </p:txBody>
      </p:sp>
      <p:sp>
        <p:nvSpPr>
          <p:cNvPr id="11" name="Text 9"/>
          <p:cNvSpPr/>
          <p:nvPr/>
        </p:nvSpPr>
        <p:spPr>
          <a:xfrm>
            <a:off x="822960" y="4343400"/>
            <a:ext cx="5486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D8DCE6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 return total / samples;</a:t>
            </a:r>
            <a:endParaRPr lang="en-US" sz="1350" dirty="0"/>
          </a:p>
        </p:txBody>
      </p:sp>
      <p:sp>
        <p:nvSpPr>
          <p:cNvPr id="12" name="Text 10"/>
          <p:cNvSpPr/>
          <p:nvPr/>
        </p:nvSpPr>
        <p:spPr>
          <a:xfrm>
            <a:off x="822960" y="4709160"/>
            <a:ext cx="5486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D8DCE6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}</a:t>
            </a:r>
            <a:endParaRPr lang="en-US" sz="1350" dirty="0"/>
          </a:p>
        </p:txBody>
      </p:sp>
      <p:sp>
        <p:nvSpPr>
          <p:cNvPr id="13" name="Text 11"/>
          <p:cNvSpPr/>
          <p:nvPr/>
        </p:nvSpPr>
        <p:spPr>
          <a:xfrm>
            <a:off x="822960" y="51663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i="1" dirty="0">
                <a:solidFill>
                  <a:srgbClr val="9AA5B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Robot sits motionless; average several readings to cancel out sensor noise.</a:t>
            </a:r>
            <a:endParaRPr lang="en-US" sz="1150" dirty="0"/>
          </a:p>
        </p:txBody>
      </p:sp>
      <p:sp>
        <p:nvSpPr>
          <p:cNvPr id="14" name="Shape 12"/>
          <p:cNvSpPr/>
          <p:nvPr/>
        </p:nvSpPr>
        <p:spPr>
          <a:xfrm>
            <a:off x="6812280" y="1874520"/>
            <a:ext cx="4828032" cy="3657600"/>
          </a:xfrm>
          <a:prstGeom prst="roundRect">
            <a:avLst>
              <a:gd name="adj" fmla="val 1500"/>
            </a:avLst>
          </a:prstGeom>
          <a:solidFill>
            <a:srgbClr val="F5F6F8"/>
          </a:solidFill>
          <a:ln/>
        </p:spPr>
      </p:sp>
      <p:pic>
        <p:nvPicPr>
          <p:cNvPr id="15" name="Image 0" descr="/home/claude/pptx_build/icons/balance_2EC4B6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32320" y="2103120"/>
            <a:ext cx="502920" cy="502920"/>
          </a:xfrm>
          <a:prstGeom prst="rect">
            <a:avLst/>
          </a:prstGeom>
        </p:spPr>
      </p:pic>
      <p:sp>
        <p:nvSpPr>
          <p:cNvPr id="16" name="Text 13"/>
          <p:cNvSpPr/>
          <p:nvPr/>
        </p:nvSpPr>
        <p:spPr>
          <a:xfrm>
            <a:off x="7772400" y="2212848"/>
            <a:ext cx="37490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it matters</a:t>
            </a:r>
            <a:endParaRPr lang="en-US" sz="1450" dirty="0"/>
          </a:p>
        </p:txBody>
      </p:sp>
      <p:sp>
        <p:nvSpPr>
          <p:cNvPr id="17" name="Text 14"/>
          <p:cNvSpPr/>
          <p:nvPr/>
        </p:nvSpPr>
        <p:spPr>
          <a:xfrm>
            <a:off x="7132320" y="2743200"/>
            <a:ext cx="4297680" cy="2651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203200" indent="-203200">
              <a:spcAft>
                <a:spcPts val="1100"/>
              </a:spcAft>
              <a:buSzPct val="100000"/>
              <a:buChar char="•"/>
            </a:pPr>
            <a:r>
              <a:rPr lang="en-US" sz="1250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Skip bias, and a “straight” drive slowly curves — the offset accumulates every single loop tick.</a:t>
            </a:r>
            <a:endParaRPr lang="en-US" sz="1250" dirty="0"/>
          </a:p>
          <a:p>
            <a:pPr marL="203200" indent="-203200">
              <a:spcAft>
                <a:spcPts val="1100"/>
              </a:spcAft>
              <a:buSzPct val="100000"/>
              <a:buChar char="•"/>
            </a:pPr>
            <a:r>
              <a:rPr lang="en-US" sz="1250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Bias has no dependency on distance or ticks, so it's always calibrated first, before anything else.</a:t>
            </a:r>
            <a:endParaRPr lang="en-US" sz="1250" dirty="0"/>
          </a:p>
          <a:p>
            <a:pPr marL="203200" indent="-203200">
              <a:spcAft>
                <a:spcPts val="1100"/>
              </a:spcAft>
              <a:buSzPct val="100000"/>
              <a:buChar char="•"/>
            </a:pPr>
            <a:r>
              <a:rPr lang="en-US" sz="1250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Recalibrate per run: temperature and orientation can shift bias slightly between matches.</a:t>
            </a:r>
            <a:endParaRPr lang="en-US" sz="1250" dirty="0"/>
          </a:p>
        </p:txBody>
      </p:sp>
      <p:sp>
        <p:nvSpPr>
          <p:cNvPr id="18" name="Text 15"/>
          <p:cNvSpPr/>
          <p:nvPr/>
        </p:nvSpPr>
        <p:spPr>
          <a:xfrm>
            <a:off x="11548872" y="6446520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069848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1F2328"/>
                </a:solidFill>
                <a:latin typeface="Bookman Old Style" pitchFamily="34" charset="0"/>
                <a:ea typeface="Bookman Old Style" pitchFamily="34" charset="-122"/>
                <a:cs typeface="Bookman Old Style" pitchFamily="34" charset="-120"/>
              </a:rPr>
              <a:t>Theta: the Running Memory of Heading</a:t>
            </a:r>
            <a:endParaRPr lang="en-US" sz="2700" dirty="0"/>
          </a:p>
        </p:txBody>
      </p:sp>
      <p:sp>
        <p:nvSpPr>
          <p:cNvPr id="3" name="Text 1"/>
          <p:cNvSpPr/>
          <p:nvPr/>
        </p:nvSpPr>
        <p:spPr>
          <a:xfrm>
            <a:off x="548640" y="1097280"/>
            <a:ext cx="10698480" cy="548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theta is the accumulated turn since a drive or turn began — the whole reason bias-corrected readings are worth summing.</a:t>
            </a:r>
            <a:endParaRPr lang="en-US" sz="1400" dirty="0"/>
          </a:p>
        </p:txBody>
      </p:sp>
      <p:sp>
        <p:nvSpPr>
          <p:cNvPr id="4" name="Shape 2"/>
          <p:cNvSpPr/>
          <p:nvPr/>
        </p:nvSpPr>
        <p:spPr>
          <a:xfrm>
            <a:off x="548640" y="1920240"/>
            <a:ext cx="292608" cy="292608"/>
          </a:xfrm>
          <a:prstGeom prst="ellipse">
            <a:avLst/>
          </a:prstGeom>
          <a:solidFill>
            <a:srgbClr val="2EC4B6"/>
          </a:solidFill>
          <a:ln/>
        </p:spPr>
      </p:sp>
      <p:sp>
        <p:nvSpPr>
          <p:cNvPr id="5" name="Text 3"/>
          <p:cNvSpPr/>
          <p:nvPr/>
        </p:nvSpPr>
        <p:spPr>
          <a:xfrm>
            <a:off x="548640" y="1901952"/>
            <a:ext cx="292608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1051560" y="1874520"/>
            <a:ext cx="4114800" cy="8686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00" b="1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Start at zero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5349240" y="1874520"/>
            <a:ext cx="5897880" cy="8686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theta = 0 the moment a maneuver begins — it only tracks drift since then, not absolute compass heading.</a:t>
            </a:r>
            <a:endParaRPr lang="en-US" sz="1200" dirty="0"/>
          </a:p>
        </p:txBody>
      </p:sp>
      <p:sp>
        <p:nvSpPr>
          <p:cNvPr id="8" name="Shape 6"/>
          <p:cNvSpPr/>
          <p:nvPr/>
        </p:nvSpPr>
        <p:spPr>
          <a:xfrm>
            <a:off x="548640" y="2770632"/>
            <a:ext cx="10698480" cy="0"/>
          </a:xfrm>
          <a:prstGeom prst="line">
            <a:avLst/>
          </a:prstGeom>
          <a:noFill/>
          <a:ln w="12700">
            <a:solidFill>
              <a:srgbClr val="E7E9EB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548640" y="2944368"/>
            <a:ext cx="292608" cy="292608"/>
          </a:xfrm>
          <a:prstGeom prst="ellipse">
            <a:avLst/>
          </a:prstGeom>
          <a:solidFill>
            <a:srgbClr val="2EC4B6"/>
          </a:solidFill>
          <a:ln/>
        </p:spPr>
      </p:sp>
      <p:sp>
        <p:nvSpPr>
          <p:cNvPr id="10" name="Text 8"/>
          <p:cNvSpPr/>
          <p:nvPr/>
        </p:nvSpPr>
        <p:spPr>
          <a:xfrm>
            <a:off x="548640" y="2926080"/>
            <a:ext cx="292608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1051560" y="2898648"/>
            <a:ext cx="4114800" cy="8686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00" b="1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Add the bias-corrected rate each tick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5349240" y="2898648"/>
            <a:ext cx="5897880" cy="8686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theta += gyro_z() - bias; every loop, so small errors are caught before they compound.</a:t>
            </a:r>
            <a:endParaRPr lang="en-US" sz="1200" dirty="0"/>
          </a:p>
        </p:txBody>
      </p:sp>
      <p:sp>
        <p:nvSpPr>
          <p:cNvPr id="13" name="Shape 11"/>
          <p:cNvSpPr/>
          <p:nvPr/>
        </p:nvSpPr>
        <p:spPr>
          <a:xfrm>
            <a:off x="548640" y="3794760"/>
            <a:ext cx="10698480" cy="0"/>
          </a:xfrm>
          <a:prstGeom prst="line">
            <a:avLst/>
          </a:prstGeom>
          <a:noFill/>
          <a:ln w="12700">
            <a:solidFill>
              <a:srgbClr val="E7E9EB"/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548640" y="3968496"/>
            <a:ext cx="292608" cy="292608"/>
          </a:xfrm>
          <a:prstGeom prst="ellipse">
            <a:avLst/>
          </a:prstGeom>
          <a:solidFill>
            <a:srgbClr val="2EC4B6"/>
          </a:solidFill>
          <a:ln/>
        </p:spPr>
      </p:sp>
      <p:sp>
        <p:nvSpPr>
          <p:cNvPr id="15" name="Text 13"/>
          <p:cNvSpPr/>
          <p:nvPr/>
        </p:nvSpPr>
        <p:spPr>
          <a:xfrm>
            <a:off x="548640" y="3950208"/>
            <a:ext cx="292608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300" dirty="0"/>
          </a:p>
        </p:txBody>
      </p:sp>
      <p:sp>
        <p:nvSpPr>
          <p:cNvPr id="16" name="Text 14"/>
          <p:cNvSpPr/>
          <p:nvPr/>
        </p:nvSpPr>
        <p:spPr>
          <a:xfrm>
            <a:off x="1051560" y="3922776"/>
            <a:ext cx="4114800" cy="8686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00" b="1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Turn theta into a steering correction</a:t>
            </a:r>
            <a:endParaRPr lang="en-US" sz="1300" dirty="0"/>
          </a:p>
        </p:txBody>
      </p:sp>
      <p:sp>
        <p:nvSpPr>
          <p:cNvPr id="17" name="Text 15"/>
          <p:cNvSpPr/>
          <p:nvPr/>
        </p:nvSpPr>
        <p:spPr>
          <a:xfrm>
            <a:off x="5349240" y="3922776"/>
            <a:ext cx="5897880" cy="8686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correction = (speed * theta) / 12000; nudges one wheel faster, one slower, proportional to how far off-heading the robot has drifted.</a:t>
            </a:r>
            <a:endParaRPr lang="en-US" sz="1200" dirty="0"/>
          </a:p>
        </p:txBody>
      </p:sp>
      <p:sp>
        <p:nvSpPr>
          <p:cNvPr id="18" name="Shape 16"/>
          <p:cNvSpPr/>
          <p:nvPr/>
        </p:nvSpPr>
        <p:spPr>
          <a:xfrm>
            <a:off x="548640" y="4818888"/>
            <a:ext cx="10698480" cy="0"/>
          </a:xfrm>
          <a:prstGeom prst="line">
            <a:avLst/>
          </a:prstGeom>
          <a:noFill/>
          <a:ln w="12700">
            <a:solidFill>
              <a:srgbClr val="E7E9EB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548640" y="4992624"/>
            <a:ext cx="292608" cy="292608"/>
          </a:xfrm>
          <a:prstGeom prst="ellipse">
            <a:avLst/>
          </a:prstGeom>
          <a:solidFill>
            <a:srgbClr val="2EC4B6"/>
          </a:solidFill>
          <a:ln/>
        </p:spPr>
      </p:sp>
      <p:sp>
        <p:nvSpPr>
          <p:cNvPr id="20" name="Text 18"/>
          <p:cNvSpPr/>
          <p:nvPr/>
        </p:nvSpPr>
        <p:spPr>
          <a:xfrm>
            <a:off x="548640" y="4974336"/>
            <a:ext cx="292608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300" dirty="0"/>
          </a:p>
        </p:txBody>
      </p:sp>
      <p:sp>
        <p:nvSpPr>
          <p:cNvPr id="21" name="Text 19"/>
          <p:cNvSpPr/>
          <p:nvPr/>
        </p:nvSpPr>
        <p:spPr>
          <a:xfrm>
            <a:off x="1051560" y="4946904"/>
            <a:ext cx="4114800" cy="8686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00" b="1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Reset it at the next maneuver</a:t>
            </a:r>
            <a:endParaRPr lang="en-US" sz="1300" dirty="0"/>
          </a:p>
        </p:txBody>
      </p:sp>
      <p:sp>
        <p:nvSpPr>
          <p:cNvPr id="22" name="Text 20"/>
          <p:cNvSpPr/>
          <p:nvPr/>
        </p:nvSpPr>
        <p:spPr>
          <a:xfrm>
            <a:off x="5349240" y="4946904"/>
            <a:ext cx="5897880" cy="8686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fresh drive() or turn() call starts theta over — it isn't a global position, just a local heading memory.</a:t>
            </a:r>
            <a:endParaRPr lang="en-US" sz="1200" dirty="0"/>
          </a:p>
        </p:txBody>
      </p:sp>
      <p:sp>
        <p:nvSpPr>
          <p:cNvPr id="23" name="Text 21"/>
          <p:cNvSpPr/>
          <p:nvPr/>
        </p:nvSpPr>
        <p:spPr>
          <a:xfrm>
            <a:off x="11548872" y="6446520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1B1F3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00584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Bookman Old Style" pitchFamily="34" charset="0"/>
                <a:ea typeface="Bookman Old Style" pitchFamily="34" charset="-122"/>
                <a:cs typeface="Bookman Old Style" pitchFamily="34" charset="-120"/>
              </a:rPr>
              <a:t>Putting It Together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548640" y="1097280"/>
            <a:ext cx="106984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C9CF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Two calibration steps, one running variable, and a straight line stays straight.</a:t>
            </a:r>
            <a:endParaRPr lang="en-US" sz="1400" dirty="0"/>
          </a:p>
        </p:txBody>
      </p:sp>
      <p:sp>
        <p:nvSpPr>
          <p:cNvPr id="4" name="Shape 2"/>
          <p:cNvSpPr/>
          <p:nvPr/>
        </p:nvSpPr>
        <p:spPr>
          <a:xfrm>
            <a:off x="548640" y="2103120"/>
            <a:ext cx="2514600" cy="3291840"/>
          </a:xfrm>
          <a:prstGeom prst="roundRect">
            <a:avLst>
              <a:gd name="adj" fmla="val 2545"/>
            </a:avLst>
          </a:prstGeom>
          <a:solidFill>
            <a:srgbClr val="262B4D"/>
          </a:solidFill>
          <a:ln/>
        </p:spPr>
      </p:sp>
      <p:sp>
        <p:nvSpPr>
          <p:cNvPr id="5" name="Shape 3"/>
          <p:cNvSpPr/>
          <p:nvPr/>
        </p:nvSpPr>
        <p:spPr>
          <a:xfrm>
            <a:off x="1440180" y="2377440"/>
            <a:ext cx="731520" cy="731520"/>
          </a:xfrm>
          <a:prstGeom prst="ellipse">
            <a:avLst/>
          </a:prstGeom>
          <a:solidFill>
            <a:srgbClr val="2EC4B6"/>
          </a:solidFill>
          <a:ln/>
        </p:spPr>
      </p:sp>
      <p:pic>
        <p:nvPicPr>
          <p:cNvPr id="6" name="Image 0" descr="/home/claude/pptx_build/icons/balance_FFFFFF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6484" y="2523744"/>
            <a:ext cx="438912" cy="438912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658368" y="3337560"/>
            <a:ext cx="2295144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Calibrate bias</a:t>
            </a:r>
            <a:endParaRPr lang="en-US" sz="1400" dirty="0"/>
          </a:p>
        </p:txBody>
      </p:sp>
      <p:sp>
        <p:nvSpPr>
          <p:cNvPr id="8" name="Text 5"/>
          <p:cNvSpPr/>
          <p:nvPr/>
        </p:nvSpPr>
        <p:spPr>
          <a:xfrm>
            <a:off x="685800" y="3886200"/>
            <a:ext cx="2240280" cy="1371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150" dirty="0">
                <a:solidFill>
                  <a:srgbClr val="C4CBD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Sit still, average gyro_z() to find the true zero.</a:t>
            </a:r>
            <a:endParaRPr lang="en-US" sz="1150" dirty="0"/>
          </a:p>
        </p:txBody>
      </p:sp>
      <p:sp>
        <p:nvSpPr>
          <p:cNvPr id="9" name="Text 6"/>
          <p:cNvSpPr/>
          <p:nvPr/>
        </p:nvSpPr>
        <p:spPr>
          <a:xfrm>
            <a:off x="3081528" y="3474720"/>
            <a:ext cx="237744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8A93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1800" dirty="0"/>
          </a:p>
        </p:txBody>
      </p:sp>
      <p:sp>
        <p:nvSpPr>
          <p:cNvPr id="10" name="Shape 7"/>
          <p:cNvSpPr/>
          <p:nvPr/>
        </p:nvSpPr>
        <p:spPr>
          <a:xfrm>
            <a:off x="3337560" y="2103120"/>
            <a:ext cx="2514600" cy="3291840"/>
          </a:xfrm>
          <a:prstGeom prst="roundRect">
            <a:avLst>
              <a:gd name="adj" fmla="val 2545"/>
            </a:avLst>
          </a:prstGeom>
          <a:solidFill>
            <a:srgbClr val="262B4D"/>
          </a:solidFill>
          <a:ln/>
        </p:spPr>
      </p:sp>
      <p:sp>
        <p:nvSpPr>
          <p:cNvPr id="11" name="Shape 8"/>
          <p:cNvSpPr/>
          <p:nvPr/>
        </p:nvSpPr>
        <p:spPr>
          <a:xfrm>
            <a:off x="4229100" y="2377440"/>
            <a:ext cx="731520" cy="731520"/>
          </a:xfrm>
          <a:prstGeom prst="ellipse">
            <a:avLst/>
          </a:prstGeom>
          <a:solidFill>
            <a:srgbClr val="2EC4B6"/>
          </a:solidFill>
          <a:ln/>
        </p:spPr>
      </p:sp>
      <p:pic>
        <p:nvPicPr>
          <p:cNvPr id="12" name="Image 1" descr="/home/claude/pptx_build/icons/wave_FFFFFF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5404" y="2523744"/>
            <a:ext cx="438912" cy="438912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3447288" y="3337560"/>
            <a:ext cx="2295144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Read the rate</a:t>
            </a:r>
            <a:endParaRPr lang="en-US" sz="1400" dirty="0"/>
          </a:p>
        </p:txBody>
      </p:sp>
      <p:sp>
        <p:nvSpPr>
          <p:cNvPr id="14" name="Text 10"/>
          <p:cNvSpPr/>
          <p:nvPr/>
        </p:nvSpPr>
        <p:spPr>
          <a:xfrm>
            <a:off x="3474720" y="3886200"/>
            <a:ext cx="2240280" cy="1371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150" dirty="0">
                <a:solidFill>
                  <a:srgbClr val="C4CBD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loop tick, sample gyro_z() minus bias.</a:t>
            </a:r>
            <a:endParaRPr lang="en-US" sz="1150" dirty="0"/>
          </a:p>
        </p:txBody>
      </p:sp>
      <p:sp>
        <p:nvSpPr>
          <p:cNvPr id="15" name="Text 11"/>
          <p:cNvSpPr/>
          <p:nvPr/>
        </p:nvSpPr>
        <p:spPr>
          <a:xfrm>
            <a:off x="5870448" y="3474720"/>
            <a:ext cx="237744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8A93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1800" dirty="0"/>
          </a:p>
        </p:txBody>
      </p:sp>
      <p:sp>
        <p:nvSpPr>
          <p:cNvPr id="16" name="Shape 12"/>
          <p:cNvSpPr/>
          <p:nvPr/>
        </p:nvSpPr>
        <p:spPr>
          <a:xfrm>
            <a:off x="6126480" y="2103120"/>
            <a:ext cx="2514600" cy="3291840"/>
          </a:xfrm>
          <a:prstGeom prst="roundRect">
            <a:avLst>
              <a:gd name="adj" fmla="val 2545"/>
            </a:avLst>
          </a:prstGeom>
          <a:solidFill>
            <a:srgbClr val="262B4D"/>
          </a:solidFill>
          <a:ln/>
        </p:spPr>
      </p:sp>
      <p:sp>
        <p:nvSpPr>
          <p:cNvPr id="17" name="Shape 13"/>
          <p:cNvSpPr/>
          <p:nvPr/>
        </p:nvSpPr>
        <p:spPr>
          <a:xfrm>
            <a:off x="7018020" y="2377440"/>
            <a:ext cx="731520" cy="731520"/>
          </a:xfrm>
          <a:prstGeom prst="ellipse">
            <a:avLst/>
          </a:prstGeom>
          <a:solidFill>
            <a:srgbClr val="2EC4B6"/>
          </a:solidFill>
          <a:ln/>
        </p:spPr>
      </p:sp>
      <p:pic>
        <p:nvPicPr>
          <p:cNvPr id="18" name="Image 2" descr="/home/claude/pptx_build/icons/ruler_FFFFFF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4324" y="2523744"/>
            <a:ext cx="438912" cy="438912"/>
          </a:xfrm>
          <a:prstGeom prst="rect">
            <a:avLst/>
          </a:prstGeom>
        </p:spPr>
      </p:pic>
      <p:sp>
        <p:nvSpPr>
          <p:cNvPr id="19" name="Text 14"/>
          <p:cNvSpPr/>
          <p:nvPr/>
        </p:nvSpPr>
        <p:spPr>
          <a:xfrm>
            <a:off x="6236208" y="3337560"/>
            <a:ext cx="2295144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Accumulate theta</a:t>
            </a:r>
            <a:endParaRPr lang="en-US" sz="1400" dirty="0"/>
          </a:p>
        </p:txBody>
      </p:sp>
      <p:sp>
        <p:nvSpPr>
          <p:cNvPr id="20" name="Text 15"/>
          <p:cNvSpPr/>
          <p:nvPr/>
        </p:nvSpPr>
        <p:spPr>
          <a:xfrm>
            <a:off x="6263640" y="3886200"/>
            <a:ext cx="2240280" cy="1371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150" dirty="0">
                <a:solidFill>
                  <a:srgbClr val="C4CBD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Sum the corrected rate into a running heading drift.</a:t>
            </a:r>
            <a:endParaRPr lang="en-US" sz="1150" dirty="0"/>
          </a:p>
        </p:txBody>
      </p:sp>
      <p:sp>
        <p:nvSpPr>
          <p:cNvPr id="21" name="Text 16"/>
          <p:cNvSpPr/>
          <p:nvPr/>
        </p:nvSpPr>
        <p:spPr>
          <a:xfrm>
            <a:off x="8659368" y="3474720"/>
            <a:ext cx="237744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8A93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1800" dirty="0"/>
          </a:p>
        </p:txBody>
      </p:sp>
      <p:sp>
        <p:nvSpPr>
          <p:cNvPr id="22" name="Shape 17"/>
          <p:cNvSpPr/>
          <p:nvPr/>
        </p:nvSpPr>
        <p:spPr>
          <a:xfrm>
            <a:off x="8915400" y="2103120"/>
            <a:ext cx="2514600" cy="3291840"/>
          </a:xfrm>
          <a:prstGeom prst="roundRect">
            <a:avLst>
              <a:gd name="adj" fmla="val 2545"/>
            </a:avLst>
          </a:prstGeom>
          <a:solidFill>
            <a:srgbClr val="262B4D"/>
          </a:solidFill>
          <a:ln/>
        </p:spPr>
      </p:sp>
      <p:sp>
        <p:nvSpPr>
          <p:cNvPr id="23" name="Shape 18"/>
          <p:cNvSpPr/>
          <p:nvPr/>
        </p:nvSpPr>
        <p:spPr>
          <a:xfrm>
            <a:off x="9806940" y="2377440"/>
            <a:ext cx="731520" cy="731520"/>
          </a:xfrm>
          <a:prstGeom prst="ellipse">
            <a:avLst/>
          </a:prstGeom>
          <a:solidFill>
            <a:srgbClr val="FFD23F"/>
          </a:solidFill>
          <a:ln/>
        </p:spPr>
      </p:sp>
      <p:pic>
        <p:nvPicPr>
          <p:cNvPr id="24" name="Image 3" descr="/home/claude/pptx_build/icons/drift_1B1F3B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53244" y="2523744"/>
            <a:ext cx="438912" cy="438912"/>
          </a:xfrm>
          <a:prstGeom prst="rect">
            <a:avLst/>
          </a:prstGeom>
        </p:spPr>
      </p:pic>
      <p:sp>
        <p:nvSpPr>
          <p:cNvPr id="25" name="Text 19"/>
          <p:cNvSpPr/>
          <p:nvPr/>
        </p:nvSpPr>
        <p:spPr>
          <a:xfrm>
            <a:off x="9025128" y="3337560"/>
            <a:ext cx="2295144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Correct and repeat</a:t>
            </a:r>
            <a:endParaRPr lang="en-US" sz="1400" dirty="0"/>
          </a:p>
        </p:txBody>
      </p:sp>
      <p:sp>
        <p:nvSpPr>
          <p:cNvPr id="26" name="Text 20"/>
          <p:cNvSpPr/>
          <p:nvPr/>
        </p:nvSpPr>
        <p:spPr>
          <a:xfrm>
            <a:off x="9052560" y="3886200"/>
            <a:ext cx="2240280" cy="1371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150" dirty="0">
                <a:solidFill>
                  <a:srgbClr val="C4CBD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Steer proportional to theta; reset theta on the next maneuver.</a:t>
            </a:r>
            <a:endParaRPr lang="en-US" sz="1150" dirty="0"/>
          </a:p>
        </p:txBody>
      </p:sp>
      <p:sp>
        <p:nvSpPr>
          <p:cNvPr id="27" name="Text 21"/>
          <p:cNvSpPr/>
          <p:nvPr/>
        </p:nvSpPr>
        <p:spPr>
          <a:xfrm>
            <a:off x="548640" y="5715000"/>
            <a:ext cx="106984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i="1" dirty="0">
                <a:solidFill>
                  <a:srgbClr val="AEB6B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Skip the order — TPI before bias, or drive before either — and every downstream number inherits the error.</a:t>
            </a:r>
            <a:endParaRPr lang="en-US" sz="12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2026-07-15T22:20:36Z</dcterms:created>
  <dcterms:modified xsi:type="dcterms:W3CDTF">2026-07-15T22:20:36Z</dcterms:modified>
</cp:coreProperties>
</file>