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1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1.png"/><Relationship Id="rId3" Type="http://schemas.openxmlformats.org/officeDocument/2006/relationships/image" Target="../media/image-9-1.png"/><Relationship Id="rId4" Type="http://schemas.openxmlformats.org/officeDocument/2006/relationships/image" Target="../media/image-9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429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503920" y="5120640"/>
            <a:ext cx="3108960" cy="164592"/>
          </a:xfrm>
          <a:prstGeom prst="rect">
            <a:avLst/>
          </a:prstGeom>
          <a:solidFill>
            <a:srgbClr val="2D6E7E">
              <a:alpha val="22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8549640" y="4864608"/>
            <a:ext cx="3063240" cy="164592"/>
          </a:xfrm>
          <a:prstGeom prst="rect">
            <a:avLst/>
          </a:prstGeom>
          <a:solidFill>
            <a:srgbClr val="2D6E7E">
              <a:alpha val="26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8595360" y="4608576"/>
            <a:ext cx="3017520" cy="164592"/>
          </a:xfrm>
          <a:prstGeom prst="rect">
            <a:avLst/>
          </a:prstGeom>
          <a:solidFill>
            <a:srgbClr val="2D6E7E">
              <a:alpha val="3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8641080" y="4352544"/>
            <a:ext cx="2971800" cy="164592"/>
          </a:xfrm>
          <a:prstGeom prst="rect">
            <a:avLst/>
          </a:prstGeom>
          <a:solidFill>
            <a:srgbClr val="2D6E7E">
              <a:alpha val="34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8686800" y="4096512"/>
            <a:ext cx="2926080" cy="164592"/>
          </a:xfrm>
          <a:prstGeom prst="rect">
            <a:avLst/>
          </a:prstGeom>
          <a:solidFill>
            <a:srgbClr val="2D6E7E">
              <a:alpha val="38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8732520" y="3840480"/>
            <a:ext cx="2880360" cy="164592"/>
          </a:xfrm>
          <a:prstGeom prst="rect">
            <a:avLst/>
          </a:prstGeom>
          <a:solidFill>
            <a:srgbClr val="2D6E7E">
              <a:alpha val="42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822960" y="2148840"/>
            <a:ext cx="105156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FROM BRICKS TO PRINTS</a:t>
            </a:r>
            <a:endParaRPr lang="en-US" sz="4400" dirty="0"/>
          </a:p>
        </p:txBody>
      </p:sp>
      <p:sp>
        <p:nvSpPr>
          <p:cNvPr id="9" name="Shape 7"/>
          <p:cNvSpPr/>
          <p:nvPr/>
        </p:nvSpPr>
        <p:spPr>
          <a:xfrm>
            <a:off x="868680" y="3063240"/>
            <a:ext cx="1280160" cy="54864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3246120"/>
            <a:ext cx="98755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BD2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Classroom-to-Competition 3D Printing Workflow for Robotics Education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5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Roger Clement  •  KIPR Robotics Education</a:t>
            </a:r>
            <a:endParaRPr lang="en-US" sz="1300" dirty="0"/>
          </a:p>
        </p:txBody>
      </p:sp>
      <p:pic>
        <p:nvPicPr>
          <p:cNvPr id="12" name="Image 0" descr="/home/claude/pptx_build/icons/gears_FF6B3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685800"/>
            <a:ext cx="50292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8961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OrcaSlicer and Cura, Side by Side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48640" y="1143000"/>
            <a:ext cx="10698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keep both installed — different parts benefit from different strengths.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691640"/>
            <a:ext cx="10698480" cy="502920"/>
          </a:xfrm>
          <a:prstGeom prst="roundRect">
            <a:avLst>
              <a:gd name="adj" fmla="val 9091"/>
            </a:avLst>
          </a:prstGeom>
          <a:solidFill>
            <a:srgbClr val="24292E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1691640"/>
            <a:ext cx="3657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343400" y="1691640"/>
            <a:ext cx="3657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OrcaSlicer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138160" y="1691640"/>
            <a:ext cx="3502152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8FD3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Cura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731520" y="2194560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for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480560" y="2194560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Precision structural parts (chassis, mounts)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8275320" y="2194560"/>
            <a:ext cx="3227832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Quick classroom prints, broad printer support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3127248"/>
            <a:ext cx="10698480" cy="932688"/>
          </a:xfrm>
          <a:prstGeom prst="rect">
            <a:avLst/>
          </a:prstGeom>
          <a:solidFill>
            <a:srgbClr val="F5F6F7"/>
          </a:solidFill>
          <a:ln/>
        </p:spPr>
      </p:sp>
      <p:sp>
        <p:nvSpPr>
          <p:cNvPr id="14" name="Text 12"/>
          <p:cNvSpPr/>
          <p:nvPr/>
        </p:nvSpPr>
        <p:spPr>
          <a:xfrm>
            <a:off x="731520" y="3127248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Calibration tools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480560" y="3127248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Built-in flow, pressure-advance &amp; tolerance tests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8275320" y="3127248"/>
            <a:ext cx="3227832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profiles; less built-in tuning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731520" y="4059936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strategy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480560" y="4059936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Fine-grained tree &amp; organic supports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8275320" y="4059936"/>
            <a:ext cx="3227832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Reliable, simpler support structures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548640" y="4992624"/>
            <a:ext cx="10698480" cy="932688"/>
          </a:xfrm>
          <a:prstGeom prst="rect">
            <a:avLst/>
          </a:prstGeom>
          <a:solidFill>
            <a:srgbClr val="F5F6F7"/>
          </a:solidFill>
          <a:ln/>
        </p:spPr>
      </p:sp>
      <p:sp>
        <p:nvSpPr>
          <p:cNvPr id="21" name="Text 19"/>
          <p:cNvSpPr/>
          <p:nvPr/>
        </p:nvSpPr>
        <p:spPr>
          <a:xfrm>
            <a:off x="731520" y="4992624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familiarity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4480560" y="4992624"/>
            <a:ext cx="3383280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Preferred once students want finer control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8275320" y="4992624"/>
            <a:ext cx="3227832" cy="9326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Easiest on-ramp for new team members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8961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Print, Then Meet Over the Part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48640" y="1371600"/>
            <a:ext cx="5120640" cy="4023360"/>
          </a:xfrm>
          <a:prstGeom prst="roundRect">
            <a:avLst>
              <a:gd name="adj" fmla="val 1364"/>
            </a:avLst>
          </a:prstGeom>
          <a:solidFill>
            <a:srgbClr val="F5F6F7"/>
          </a:solidFill>
          <a:ln/>
        </p:spPr>
      </p:sp>
      <p:pic>
        <p:nvPicPr>
          <p:cNvPr id="6" name="Image 0" descr="/home/claude/pptx_build/icons/print_2D6E7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645920"/>
            <a:ext cx="640080" cy="640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91640" y="1783080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the print bed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868680" y="2377440"/>
            <a:ext cx="457200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03200" indent="-203200">
              <a:spcAft>
                <a:spcPts val="1000"/>
              </a:spcAft>
              <a:buSzPct val="100000"/>
              <a:buChar char="•"/>
            </a:pPr>
            <a:r>
              <a:rPr lang="en-US" sz="13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Print the chassis exactly as sliced — no last-minute manual edits.</a:t>
            </a:r>
            <a:endParaRPr lang="en-US" sz="1300" dirty="0"/>
          </a:p>
          <a:p>
            <a:pPr marL="203200" indent="-203200">
              <a:spcAft>
                <a:spcPts val="1000"/>
              </a:spcAft>
              <a:buSzPct val="100000"/>
              <a:buChar char="•"/>
            </a:pPr>
            <a:r>
              <a:rPr lang="en-US" sz="13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Bring both robots' copies to the table for a fair side-by-side.</a:t>
            </a:r>
            <a:endParaRPr lang="en-US" sz="1300" dirty="0"/>
          </a:p>
          <a:p>
            <a:pPr marL="203200" indent="-203200">
              <a:spcAft>
                <a:spcPts val="1000"/>
              </a:spcAft>
              <a:buSzPct val="100000"/>
              <a:buChar char="•"/>
            </a:pPr>
            <a:r>
              <a:rPr lang="en-US" sz="13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Fit-check against the real Wombat controller and drivetrain, not just the CAD assembly.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5943600" y="1371600"/>
            <a:ext cx="5394960" cy="4023360"/>
          </a:xfrm>
          <a:prstGeom prst="roundRect">
            <a:avLst>
              <a:gd name="adj" fmla="val 1364"/>
            </a:avLst>
          </a:prstGeom>
          <a:solidFill>
            <a:srgbClr val="2D6E7E"/>
          </a:solidFill>
          <a:ln/>
        </p:spPr>
      </p:sp>
      <p:pic>
        <p:nvPicPr>
          <p:cNvPr id="10" name="Image 1" descr="/home/claude/pptx_build/icons/meeting_FFFFFF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1645920"/>
            <a:ext cx="640080" cy="64008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086600" y="1783080"/>
            <a:ext cx="4023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the review meeting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6263640" y="2377440"/>
            <a:ext cx="475488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03200" indent="-203200">
              <a:spcAft>
                <a:spcPts val="1000"/>
              </a:spcAft>
              <a:buSzPct val="100000"/>
              <a:buChar char="•"/>
            </a:pPr>
            <a:r>
              <a:rPr lang="en-US" sz="1300" dirty="0">
                <a:solidFill>
                  <a:srgbClr val="EAF3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team member gets to handle the print and flag a concern before it's dismissed.</a:t>
            </a:r>
            <a:endParaRPr lang="en-US" sz="1300" dirty="0"/>
          </a:p>
          <a:p>
            <a:pPr marL="203200" indent="-203200">
              <a:spcAft>
                <a:spcPts val="1000"/>
              </a:spcAft>
              <a:buSzPct val="100000"/>
              <a:buChar char="•"/>
            </a:pPr>
            <a:r>
              <a:rPr lang="en-US" sz="1300" dirty="0">
                <a:solidFill>
                  <a:srgbClr val="EAF3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Decisions are written down: what changes, who owns the CAD edit, by when.</a:t>
            </a:r>
            <a:endParaRPr lang="en-US" sz="1300" dirty="0"/>
          </a:p>
          <a:p>
            <a:pPr marL="203200" indent="-203200">
              <a:spcAft>
                <a:spcPts val="1000"/>
              </a:spcAft>
              <a:buSzPct val="100000"/>
              <a:buChar char="•"/>
            </a:pPr>
            <a:r>
              <a:rPr lang="en-US" sz="1300" dirty="0">
                <a:solidFill>
                  <a:srgbClr val="EAF3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part is only 'done' once the whole team agrees it solves the original LEGO-stage problem.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8686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Closing the Loop: Iterate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48640" y="1143000"/>
            <a:ext cx="10698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review meeting feeds directly back into the SolidWorks assembly — not a new file, the same one, revised.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2606040" y="1920240"/>
            <a:ext cx="1005840" cy="64008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7" name="Text 5"/>
          <p:cNvSpPr/>
          <p:nvPr/>
        </p:nvSpPr>
        <p:spPr>
          <a:xfrm>
            <a:off x="2606040" y="1920240"/>
            <a:ext cx="1005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Edit CAD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3953991" y="2899584"/>
            <a:ext cx="1005840" cy="64008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9" name="Text 7"/>
          <p:cNvSpPr/>
          <p:nvPr/>
        </p:nvSpPr>
        <p:spPr>
          <a:xfrm>
            <a:off x="3953991" y="2899584"/>
            <a:ext cx="1005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Re-slice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439120" y="4484196"/>
            <a:ext cx="1005840" cy="64008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11" name="Text 9"/>
          <p:cNvSpPr/>
          <p:nvPr/>
        </p:nvSpPr>
        <p:spPr>
          <a:xfrm>
            <a:off x="3439120" y="4484196"/>
            <a:ext cx="1005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Re-print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1772960" y="4484196"/>
            <a:ext cx="1005840" cy="64008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13" name="Text 11"/>
          <p:cNvSpPr/>
          <p:nvPr/>
        </p:nvSpPr>
        <p:spPr>
          <a:xfrm>
            <a:off x="1772960" y="4484196"/>
            <a:ext cx="1005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Re-review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1258089" y="2899584"/>
            <a:ext cx="1005840" cy="64008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15" name="Text 13"/>
          <p:cNvSpPr/>
          <p:nvPr/>
        </p:nvSpPr>
        <p:spPr>
          <a:xfrm>
            <a:off x="1258089" y="2899584"/>
            <a:ext cx="1005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 changes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606040" y="3154680"/>
            <a:ext cx="1005840" cy="1005840"/>
          </a:xfrm>
          <a:prstGeom prst="ellipse">
            <a:avLst/>
          </a:prstGeom>
          <a:solidFill>
            <a:srgbClr val="FF6B35"/>
          </a:solidFill>
          <a:ln/>
        </p:spPr>
      </p:sp>
      <p:pic>
        <p:nvPicPr>
          <p:cNvPr id="17" name="Image 0" descr="/home/claude/pptx_build/icons/iterate_FFFFF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640" y="3383280"/>
            <a:ext cx="548640" cy="548640"/>
          </a:xfrm>
          <a:prstGeom prst="rect">
            <a:avLst/>
          </a:prstGeom>
        </p:spPr>
      </p:pic>
      <p:sp>
        <p:nvSpPr>
          <p:cNvPr id="18" name="Shape 15"/>
          <p:cNvSpPr/>
          <p:nvPr/>
        </p:nvSpPr>
        <p:spPr>
          <a:xfrm>
            <a:off x="6675120" y="1737360"/>
            <a:ext cx="4937760" cy="4023360"/>
          </a:xfrm>
          <a:prstGeom prst="roundRect">
            <a:avLst>
              <a:gd name="adj" fmla="val 1364"/>
            </a:avLst>
          </a:prstGeom>
          <a:solidFill>
            <a:srgbClr val="F5F6F7"/>
          </a:solidFill>
          <a:ln/>
        </p:spPr>
      </p:sp>
      <p:sp>
        <p:nvSpPr>
          <p:cNvPr id="19" name="Text 16"/>
          <p:cNvSpPr/>
          <p:nvPr/>
        </p:nvSpPr>
        <p:spPr>
          <a:xfrm>
            <a:off x="6949440" y="1920240"/>
            <a:ext cx="4480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track between revisions</a:t>
            </a:r>
            <a:endParaRPr lang="en-US" sz="1450" dirty="0"/>
          </a:p>
        </p:txBody>
      </p:sp>
      <p:sp>
        <p:nvSpPr>
          <p:cNvPr id="20" name="Text 17"/>
          <p:cNvSpPr/>
          <p:nvPr/>
        </p:nvSpPr>
        <p:spPr>
          <a:xfrm>
            <a:off x="6949440" y="2423160"/>
            <a:ext cx="4389120" cy="3200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Version-numbered CAD files, one line per change in a shared log.</a:t>
            </a:r>
            <a:endParaRPr lang="en-US" sz="125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physical print each revision fixed, tied back to a specific review note.</a:t>
            </a:r>
            <a:endParaRPr lang="en-US" sz="125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Whether the fix still matches the original LEGO-stage constraints — or if those constraints changed too.</a:t>
            </a:r>
            <a:endParaRPr lang="en-US" sz="1250" dirty="0"/>
          </a:p>
          <a:p>
            <a:pPr marL="203200" indent="-203200">
              <a:spcAft>
                <a:spcPts val="1100"/>
              </a:spcAft>
              <a:buSzPct val="100000"/>
              <a:buChar char="•"/>
            </a:pPr>
            <a:r>
              <a:rPr lang="en-US" sz="12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STL exports kept alongside each locked revision for competition documentation.</a:t>
            </a:r>
            <a:endParaRPr lang="en-US" sz="1250" dirty="0"/>
          </a:p>
        </p:txBody>
      </p:sp>
      <p:sp>
        <p:nvSpPr>
          <p:cNvPr id="21" name="Text 18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2429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The Full Cycle, Revisited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371600"/>
            <a:ext cx="1700784" cy="3291840"/>
          </a:xfrm>
          <a:prstGeom prst="roundRect">
            <a:avLst>
              <a:gd name="adj" fmla="val 3763"/>
            </a:avLst>
          </a:prstGeom>
          <a:solidFill>
            <a:srgbClr val="2F343B"/>
          </a:solidFill>
          <a:ln/>
        </p:spPr>
      </p:sp>
      <p:sp>
        <p:nvSpPr>
          <p:cNvPr id="4" name="Shape 2"/>
          <p:cNvSpPr/>
          <p:nvPr/>
        </p:nvSpPr>
        <p:spPr>
          <a:xfrm>
            <a:off x="1051560" y="1645920"/>
            <a:ext cx="694944" cy="694944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5" name="Image 0" descr="/home/claude/pptx_build/icons/bricks_FFFFF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7864" y="1792224"/>
            <a:ext cx="402336" cy="4023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21792" y="251460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LEGO Build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658368" y="2971800"/>
            <a:ext cx="1481328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9C1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Physical fit &amp; spatial reasoning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2267712" y="2743200"/>
            <a:ext cx="10972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1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9" name="Shape 6"/>
          <p:cNvSpPr/>
          <p:nvPr/>
        </p:nvSpPr>
        <p:spPr>
          <a:xfrm>
            <a:off x="2395728" y="1371600"/>
            <a:ext cx="1700784" cy="3291840"/>
          </a:xfrm>
          <a:prstGeom prst="roundRect">
            <a:avLst>
              <a:gd name="adj" fmla="val 3763"/>
            </a:avLst>
          </a:prstGeom>
          <a:solidFill>
            <a:srgbClr val="2F343B"/>
          </a:solidFill>
          <a:ln/>
        </p:spPr>
      </p:sp>
      <p:sp>
        <p:nvSpPr>
          <p:cNvPr id="10" name="Shape 7"/>
          <p:cNvSpPr/>
          <p:nvPr/>
        </p:nvSpPr>
        <p:spPr>
          <a:xfrm>
            <a:off x="2898648" y="1645920"/>
            <a:ext cx="694944" cy="694944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11" name="Image 1" descr="/home/claude/pptx_build/icons/model_FFFFFF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52" y="1792224"/>
            <a:ext cx="402336" cy="40233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2468880" y="251460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SolidWorks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2505456" y="2971800"/>
            <a:ext cx="1481328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9C1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Precision from a real reference</a:t>
            </a:r>
            <a:endParaRPr lang="en-US" sz="1050" dirty="0"/>
          </a:p>
        </p:txBody>
      </p:sp>
      <p:sp>
        <p:nvSpPr>
          <p:cNvPr id="14" name="Text 10"/>
          <p:cNvSpPr/>
          <p:nvPr/>
        </p:nvSpPr>
        <p:spPr>
          <a:xfrm>
            <a:off x="4114800" y="2743200"/>
            <a:ext cx="10972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1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5" name="Shape 11"/>
          <p:cNvSpPr/>
          <p:nvPr/>
        </p:nvSpPr>
        <p:spPr>
          <a:xfrm>
            <a:off x="4242816" y="1371600"/>
            <a:ext cx="1700784" cy="3291840"/>
          </a:xfrm>
          <a:prstGeom prst="roundRect">
            <a:avLst>
              <a:gd name="adj" fmla="val 3763"/>
            </a:avLst>
          </a:prstGeom>
          <a:solidFill>
            <a:srgbClr val="2F343B"/>
          </a:solidFill>
          <a:ln/>
        </p:spPr>
      </p:sp>
      <p:sp>
        <p:nvSpPr>
          <p:cNvPr id="16" name="Shape 12"/>
          <p:cNvSpPr/>
          <p:nvPr/>
        </p:nvSpPr>
        <p:spPr>
          <a:xfrm>
            <a:off x="4745736" y="1645920"/>
            <a:ext cx="694944" cy="694944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17" name="Image 2" descr="/home/claude/pptx_build/icons/assembly_FFFFFF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040" y="1792224"/>
            <a:ext cx="402336" cy="402336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4315968" y="251460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Assembly</a:t>
            </a:r>
            <a:endParaRPr lang="en-US" sz="1300" dirty="0"/>
          </a:p>
        </p:txBody>
      </p:sp>
      <p:sp>
        <p:nvSpPr>
          <p:cNvPr id="19" name="Text 14"/>
          <p:cNvSpPr/>
          <p:nvPr/>
        </p:nvSpPr>
        <p:spPr>
          <a:xfrm>
            <a:off x="4352544" y="2971800"/>
            <a:ext cx="1481328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9C1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 parts, catch interference</a:t>
            </a:r>
            <a:endParaRPr lang="en-US" sz="1050" dirty="0"/>
          </a:p>
        </p:txBody>
      </p:sp>
      <p:sp>
        <p:nvSpPr>
          <p:cNvPr id="20" name="Text 15"/>
          <p:cNvSpPr/>
          <p:nvPr/>
        </p:nvSpPr>
        <p:spPr>
          <a:xfrm>
            <a:off x="5961888" y="2743200"/>
            <a:ext cx="10972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1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21" name="Shape 16"/>
          <p:cNvSpPr/>
          <p:nvPr/>
        </p:nvSpPr>
        <p:spPr>
          <a:xfrm>
            <a:off x="6089904" y="1371600"/>
            <a:ext cx="1700784" cy="3291840"/>
          </a:xfrm>
          <a:prstGeom prst="roundRect">
            <a:avLst>
              <a:gd name="adj" fmla="val 3763"/>
            </a:avLst>
          </a:prstGeom>
          <a:solidFill>
            <a:srgbClr val="2F343B"/>
          </a:solidFill>
          <a:ln/>
        </p:spPr>
      </p:sp>
      <p:sp>
        <p:nvSpPr>
          <p:cNvPr id="22" name="Shape 17"/>
          <p:cNvSpPr/>
          <p:nvPr/>
        </p:nvSpPr>
        <p:spPr>
          <a:xfrm>
            <a:off x="6592824" y="1645920"/>
            <a:ext cx="694944" cy="694944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23" name="Image 3" descr="/home/claude/pptx_build/icons/slicer_FFFFFF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9128" y="1792224"/>
            <a:ext cx="402336" cy="402336"/>
          </a:xfrm>
          <a:prstGeom prst="rect">
            <a:avLst/>
          </a:prstGeom>
        </p:spPr>
      </p:pic>
      <p:sp>
        <p:nvSpPr>
          <p:cNvPr id="24" name="Text 18"/>
          <p:cNvSpPr/>
          <p:nvPr/>
        </p:nvSpPr>
        <p:spPr>
          <a:xfrm>
            <a:off x="6163056" y="251460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Slice</a:t>
            </a:r>
            <a:endParaRPr lang="en-US" sz="1300" dirty="0"/>
          </a:p>
        </p:txBody>
      </p:sp>
      <p:sp>
        <p:nvSpPr>
          <p:cNvPr id="25" name="Text 19"/>
          <p:cNvSpPr/>
          <p:nvPr/>
        </p:nvSpPr>
        <p:spPr>
          <a:xfrm>
            <a:off x="6199632" y="2971800"/>
            <a:ext cx="1481328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9C1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OrcaSlicer or Cura, by the job</a:t>
            </a:r>
            <a:endParaRPr lang="en-US" sz="1050" dirty="0"/>
          </a:p>
        </p:txBody>
      </p:sp>
      <p:sp>
        <p:nvSpPr>
          <p:cNvPr id="26" name="Text 20"/>
          <p:cNvSpPr/>
          <p:nvPr/>
        </p:nvSpPr>
        <p:spPr>
          <a:xfrm>
            <a:off x="7808976" y="2743200"/>
            <a:ext cx="10972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1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27" name="Shape 21"/>
          <p:cNvSpPr/>
          <p:nvPr/>
        </p:nvSpPr>
        <p:spPr>
          <a:xfrm>
            <a:off x="7936992" y="1371600"/>
            <a:ext cx="1700784" cy="3291840"/>
          </a:xfrm>
          <a:prstGeom prst="roundRect">
            <a:avLst>
              <a:gd name="adj" fmla="val 3763"/>
            </a:avLst>
          </a:prstGeom>
          <a:solidFill>
            <a:srgbClr val="2F343B"/>
          </a:solidFill>
          <a:ln/>
        </p:spPr>
      </p:sp>
      <p:sp>
        <p:nvSpPr>
          <p:cNvPr id="28" name="Shape 22"/>
          <p:cNvSpPr/>
          <p:nvPr/>
        </p:nvSpPr>
        <p:spPr>
          <a:xfrm>
            <a:off x="8439912" y="1645920"/>
            <a:ext cx="694944" cy="694944"/>
          </a:xfrm>
          <a:prstGeom prst="ellipse">
            <a:avLst/>
          </a:prstGeom>
          <a:solidFill>
            <a:srgbClr val="FF6B35"/>
          </a:solidFill>
          <a:ln/>
        </p:spPr>
      </p:sp>
      <p:pic>
        <p:nvPicPr>
          <p:cNvPr id="29" name="Image 4" descr="/home/claude/pptx_build/icons/print_FFFFFF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6216" y="1792224"/>
            <a:ext cx="402336" cy="402336"/>
          </a:xfrm>
          <a:prstGeom prst="rect">
            <a:avLst/>
          </a:prstGeom>
        </p:spPr>
      </p:pic>
      <p:sp>
        <p:nvSpPr>
          <p:cNvPr id="30" name="Text 23"/>
          <p:cNvSpPr/>
          <p:nvPr/>
        </p:nvSpPr>
        <p:spPr>
          <a:xfrm>
            <a:off x="8010144" y="251460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Print</a:t>
            </a:r>
            <a:endParaRPr lang="en-US" sz="1300" dirty="0"/>
          </a:p>
        </p:txBody>
      </p:sp>
      <p:sp>
        <p:nvSpPr>
          <p:cNvPr id="31" name="Text 24"/>
          <p:cNvSpPr/>
          <p:nvPr/>
        </p:nvSpPr>
        <p:spPr>
          <a:xfrm>
            <a:off x="8046720" y="2971800"/>
            <a:ext cx="1481328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9C1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truth: what's on the bed</a:t>
            </a:r>
            <a:endParaRPr lang="en-US" sz="1050" dirty="0"/>
          </a:p>
        </p:txBody>
      </p:sp>
      <p:sp>
        <p:nvSpPr>
          <p:cNvPr id="32" name="Text 25"/>
          <p:cNvSpPr/>
          <p:nvPr/>
        </p:nvSpPr>
        <p:spPr>
          <a:xfrm>
            <a:off x="9656064" y="2743200"/>
            <a:ext cx="10972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A91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33" name="Shape 26"/>
          <p:cNvSpPr/>
          <p:nvPr/>
        </p:nvSpPr>
        <p:spPr>
          <a:xfrm>
            <a:off x="9784080" y="1371600"/>
            <a:ext cx="1700784" cy="3291840"/>
          </a:xfrm>
          <a:prstGeom prst="roundRect">
            <a:avLst>
              <a:gd name="adj" fmla="val 3763"/>
            </a:avLst>
          </a:prstGeom>
          <a:solidFill>
            <a:srgbClr val="2F343B"/>
          </a:solidFill>
          <a:ln/>
        </p:spPr>
      </p:sp>
      <p:sp>
        <p:nvSpPr>
          <p:cNvPr id="34" name="Shape 27"/>
          <p:cNvSpPr/>
          <p:nvPr/>
        </p:nvSpPr>
        <p:spPr>
          <a:xfrm>
            <a:off x="10287000" y="1645920"/>
            <a:ext cx="694944" cy="694944"/>
          </a:xfrm>
          <a:prstGeom prst="ellipse">
            <a:avLst/>
          </a:prstGeom>
          <a:solidFill>
            <a:srgbClr val="FF6B35"/>
          </a:solidFill>
          <a:ln/>
        </p:spPr>
      </p:sp>
      <p:pic>
        <p:nvPicPr>
          <p:cNvPr id="35" name="Image 5" descr="/home/claude/pptx_build/icons/meeting_FFFFFF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3304" y="1792224"/>
            <a:ext cx="402336" cy="402336"/>
          </a:xfrm>
          <a:prstGeom prst="rect">
            <a:avLst/>
          </a:prstGeom>
        </p:spPr>
      </p:pic>
      <p:sp>
        <p:nvSpPr>
          <p:cNvPr id="36" name="Text 28"/>
          <p:cNvSpPr/>
          <p:nvPr/>
        </p:nvSpPr>
        <p:spPr>
          <a:xfrm>
            <a:off x="9857232" y="2514600"/>
            <a:ext cx="1554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</a:t>
            </a:r>
            <a:endParaRPr lang="en-US" sz="1300" dirty="0"/>
          </a:p>
        </p:txBody>
      </p:sp>
      <p:sp>
        <p:nvSpPr>
          <p:cNvPr id="37" name="Text 29"/>
          <p:cNvSpPr/>
          <p:nvPr/>
        </p:nvSpPr>
        <p:spPr>
          <a:xfrm>
            <a:off x="9893808" y="2971800"/>
            <a:ext cx="1481328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9C1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Whole team, written decisions</a:t>
            </a:r>
            <a:endParaRPr lang="en-US" sz="1050" dirty="0"/>
          </a:p>
        </p:txBody>
      </p:sp>
      <p:sp>
        <p:nvSpPr>
          <p:cNvPr id="38" name="Text 30"/>
          <p:cNvSpPr/>
          <p:nvPr/>
        </p:nvSpPr>
        <p:spPr>
          <a:xfrm>
            <a:off x="11503152" y="2743200"/>
            <a:ext cx="10972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↺</a:t>
            </a:r>
            <a:endParaRPr lang="en-US" sz="1800" dirty="0"/>
          </a:p>
        </p:txBody>
      </p:sp>
      <p:sp>
        <p:nvSpPr>
          <p:cNvPr id="39" name="Text 31"/>
          <p:cNvSpPr/>
          <p:nvPr/>
        </p:nvSpPr>
        <p:spPr>
          <a:xfrm>
            <a:off x="548640" y="493776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AEB6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Loop back to “LEGO Build” only when the fix changes physical fit; otherwise revisions re-enter at SolidWorks.</a:t>
            </a:r>
            <a:endParaRPr lang="en-US" sz="1250" dirty="0"/>
          </a:p>
        </p:txBody>
      </p:sp>
      <p:sp>
        <p:nvSpPr>
          <p:cNvPr id="40" name="Text 32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0515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Takeaways for Your Own Classroom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417320"/>
            <a:ext cx="5074920" cy="1691640"/>
          </a:xfrm>
          <a:prstGeom prst="roundRect">
            <a:avLst>
              <a:gd name="adj" fmla="val 3243"/>
            </a:avLst>
          </a:prstGeom>
          <a:solidFill>
            <a:srgbClr val="FF6B35"/>
          </a:solidFill>
          <a:ln/>
        </p:spPr>
      </p:sp>
      <p:sp>
        <p:nvSpPr>
          <p:cNvPr id="4" name="Text 2"/>
          <p:cNvSpPr/>
          <p:nvPr/>
        </p:nvSpPr>
        <p:spPr>
          <a:xfrm>
            <a:off x="868680" y="1618488"/>
            <a:ext cx="4434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Don't skip the LEGO stage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868680" y="2075688"/>
            <a:ext cx="44348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FFEF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It's the cheapest, fastest design review your students will ever get.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943600" y="1417320"/>
            <a:ext cx="507492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7" name="Text 5"/>
          <p:cNvSpPr/>
          <p:nvPr/>
        </p:nvSpPr>
        <p:spPr>
          <a:xfrm>
            <a:off x="6263640" y="1618488"/>
            <a:ext cx="4434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slicers isn't overhead, it's leverage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6263640" y="2075688"/>
            <a:ext cx="44348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Match the tool to the part instead of forcing one workflow on everything.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48640" y="3383280"/>
            <a:ext cx="507492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10" name="Text 8"/>
          <p:cNvSpPr/>
          <p:nvPr/>
        </p:nvSpPr>
        <p:spPr>
          <a:xfrm>
            <a:off x="868680" y="3584448"/>
            <a:ext cx="4434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Make the review meeting mandatory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868680" y="4041648"/>
            <a:ext cx="44348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workflow only closes the loop if revisions are actually discussed, not just reprinted.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5943600" y="3383280"/>
            <a:ext cx="507492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13" name="Text 11"/>
          <p:cNvSpPr/>
          <p:nvPr/>
        </p:nvSpPr>
        <p:spPr>
          <a:xfrm>
            <a:off x="6263640" y="3584448"/>
            <a:ext cx="4434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from vetted geometry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263640" y="4041648"/>
            <a:ext cx="44348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Home Base STL files save hours and keep dimensions honest for documentation.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2429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22960" y="1463040"/>
            <a:ext cx="2377440" cy="128016"/>
          </a:xfrm>
          <a:prstGeom prst="rect">
            <a:avLst/>
          </a:prstGeom>
          <a:solidFill>
            <a:srgbClr val="FF6B35">
              <a:alpha val="22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868680" y="1261872"/>
            <a:ext cx="2331720" cy="128016"/>
          </a:xfrm>
          <a:prstGeom prst="rect">
            <a:avLst/>
          </a:prstGeom>
          <a:solidFill>
            <a:srgbClr val="FF6B35">
              <a:alpha val="26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914400" y="1060704"/>
            <a:ext cx="2286000" cy="128016"/>
          </a:xfrm>
          <a:prstGeom prst="rect">
            <a:avLst/>
          </a:prstGeom>
          <a:solidFill>
            <a:srgbClr val="FF6B35">
              <a:alpha val="3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960120" y="859536"/>
            <a:ext cx="2240280" cy="128016"/>
          </a:xfrm>
          <a:prstGeom prst="rect">
            <a:avLst/>
          </a:prstGeom>
          <a:solidFill>
            <a:srgbClr val="FF6B35">
              <a:alpha val="34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1005840" y="658368"/>
            <a:ext cx="2194560" cy="128016"/>
          </a:xfrm>
          <a:prstGeom prst="rect">
            <a:avLst/>
          </a:prstGeom>
          <a:solidFill>
            <a:srgbClr val="FF6B35">
              <a:alpha val="38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1051560" y="457200"/>
            <a:ext cx="2148840" cy="128016"/>
          </a:xfrm>
          <a:prstGeom prst="rect">
            <a:avLst/>
          </a:prstGeom>
          <a:solidFill>
            <a:srgbClr val="FF6B35">
              <a:alpha val="42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822960" y="2743200"/>
            <a:ext cx="9144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Questions &amp; Discussion</a:t>
            </a:r>
            <a:endParaRPr lang="en-US" sz="3800" dirty="0"/>
          </a:p>
        </p:txBody>
      </p:sp>
      <p:sp>
        <p:nvSpPr>
          <p:cNvPr id="9" name="Shape 7"/>
          <p:cNvSpPr/>
          <p:nvPr/>
        </p:nvSpPr>
        <p:spPr>
          <a:xfrm>
            <a:off x="868680" y="3520440"/>
            <a:ext cx="1188720" cy="54864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374904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Roger Clement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22960" y="416052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EB6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rclement@nobleps.com  •  KIPR Robotics Education</a:t>
            </a:r>
            <a:endParaRPr lang="en-US" sz="1300" dirty="0"/>
          </a:p>
        </p:txBody>
      </p:sp>
      <p:pic>
        <p:nvPicPr>
          <p:cNvPr id="12" name="Image 0" descr="/home/claude/pptx_build/icons/check_FF6B3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0" y="3108960"/>
            <a:ext cx="1280160" cy="1280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The Workflow, End to End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stages, repeated every time a part changes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2103120"/>
            <a:ext cx="1645920" cy="2377440"/>
          </a:xfrm>
          <a:prstGeom prst="roundRect">
            <a:avLst>
              <a:gd name="adj" fmla="val 4444"/>
            </a:avLst>
          </a:prstGeom>
          <a:solidFill>
            <a:srgbClr val="F5F6F7"/>
          </a:solidFill>
          <a:ln w="12700">
            <a:solidFill>
              <a:srgbClr val="E2E5E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005840" y="2423160"/>
            <a:ext cx="731520" cy="731520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6" name="Image 0" descr="/home/claude/pptx_build/icons/bricks_FFFFF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144" y="2569464"/>
            <a:ext cx="438912" cy="43891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621792" y="3337560"/>
            <a:ext cx="1499616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Build in LEGO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2212848" y="2971800"/>
            <a:ext cx="16459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9" name="Shape 6"/>
          <p:cNvSpPr/>
          <p:nvPr/>
        </p:nvSpPr>
        <p:spPr>
          <a:xfrm>
            <a:off x="2395728" y="2103120"/>
            <a:ext cx="1645920" cy="2377440"/>
          </a:xfrm>
          <a:prstGeom prst="roundRect">
            <a:avLst>
              <a:gd name="adj" fmla="val 4444"/>
            </a:avLst>
          </a:prstGeom>
          <a:solidFill>
            <a:srgbClr val="F5F6F7"/>
          </a:solidFill>
          <a:ln w="12700">
            <a:solidFill>
              <a:srgbClr val="E2E5E8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2852928" y="2423160"/>
            <a:ext cx="731520" cy="731520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11" name="Image 1" descr="/home/claude/pptx_build/icons/model_FFFFFF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232" y="2569464"/>
            <a:ext cx="438912" cy="438912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2468880" y="3337560"/>
            <a:ext cx="1499616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Model in SolidWorks</a:t>
            </a:r>
            <a:endParaRPr lang="en-US" sz="1250" dirty="0"/>
          </a:p>
        </p:txBody>
      </p:sp>
      <p:sp>
        <p:nvSpPr>
          <p:cNvPr id="13" name="Text 9"/>
          <p:cNvSpPr/>
          <p:nvPr/>
        </p:nvSpPr>
        <p:spPr>
          <a:xfrm>
            <a:off x="4059936" y="2971800"/>
            <a:ext cx="16459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4" name="Shape 10"/>
          <p:cNvSpPr/>
          <p:nvPr/>
        </p:nvSpPr>
        <p:spPr>
          <a:xfrm>
            <a:off x="4242816" y="2103120"/>
            <a:ext cx="1645920" cy="2377440"/>
          </a:xfrm>
          <a:prstGeom prst="roundRect">
            <a:avLst>
              <a:gd name="adj" fmla="val 4444"/>
            </a:avLst>
          </a:prstGeom>
          <a:solidFill>
            <a:srgbClr val="F5F6F7"/>
          </a:solidFill>
          <a:ln w="12700">
            <a:solidFill>
              <a:srgbClr val="E2E5E8"/>
            </a:solidFill>
            <a:prstDash val="solid"/>
          </a:ln>
        </p:spPr>
      </p:sp>
      <p:sp>
        <p:nvSpPr>
          <p:cNvPr id="15" name="Shape 11"/>
          <p:cNvSpPr/>
          <p:nvPr/>
        </p:nvSpPr>
        <p:spPr>
          <a:xfrm>
            <a:off x="4700016" y="2423160"/>
            <a:ext cx="731520" cy="731520"/>
          </a:xfrm>
          <a:prstGeom prst="ellipse">
            <a:avLst/>
          </a:prstGeom>
          <a:solidFill>
            <a:srgbClr val="2D6E7E"/>
          </a:solidFill>
          <a:ln/>
        </p:spPr>
      </p:sp>
      <p:pic>
        <p:nvPicPr>
          <p:cNvPr id="16" name="Image 2" descr="/home/claude/pptx_build/icons/assembly_FFFFFF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320" y="2569464"/>
            <a:ext cx="438912" cy="438912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4315968" y="3337560"/>
            <a:ext cx="1499616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Assemble</a:t>
            </a:r>
            <a:endParaRPr lang="en-US" sz="1250" dirty="0"/>
          </a:p>
        </p:txBody>
      </p:sp>
      <p:sp>
        <p:nvSpPr>
          <p:cNvPr id="18" name="Text 13"/>
          <p:cNvSpPr/>
          <p:nvPr/>
        </p:nvSpPr>
        <p:spPr>
          <a:xfrm>
            <a:off x="5907024" y="2971800"/>
            <a:ext cx="16459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9" name="Shape 14"/>
          <p:cNvSpPr/>
          <p:nvPr/>
        </p:nvSpPr>
        <p:spPr>
          <a:xfrm>
            <a:off x="6089904" y="2103120"/>
            <a:ext cx="1645920" cy="2377440"/>
          </a:xfrm>
          <a:prstGeom prst="roundRect">
            <a:avLst>
              <a:gd name="adj" fmla="val 4444"/>
            </a:avLst>
          </a:prstGeom>
          <a:solidFill>
            <a:srgbClr val="F5F6F7"/>
          </a:solidFill>
          <a:ln w="12700">
            <a:solidFill>
              <a:srgbClr val="E2E5E8"/>
            </a:solidFill>
            <a:prstDash val="solid"/>
          </a:ln>
        </p:spPr>
      </p:sp>
      <p:sp>
        <p:nvSpPr>
          <p:cNvPr id="20" name="Shape 15"/>
          <p:cNvSpPr/>
          <p:nvPr/>
        </p:nvSpPr>
        <p:spPr>
          <a:xfrm>
            <a:off x="6547104" y="2423160"/>
            <a:ext cx="731520" cy="731520"/>
          </a:xfrm>
          <a:prstGeom prst="ellipse">
            <a:avLst/>
          </a:prstGeom>
          <a:solidFill>
            <a:srgbClr val="FF6B35"/>
          </a:solidFill>
          <a:ln/>
        </p:spPr>
      </p:sp>
      <p:pic>
        <p:nvPicPr>
          <p:cNvPr id="21" name="Image 3" descr="/home/claude/pptx_build/icons/slicer_FFFFFF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3408" y="2569464"/>
            <a:ext cx="438912" cy="438912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6163056" y="3337560"/>
            <a:ext cx="1499616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Slice</a:t>
            </a:r>
            <a:endParaRPr lang="en-US" sz="1250" dirty="0"/>
          </a:p>
        </p:txBody>
      </p:sp>
      <p:sp>
        <p:nvSpPr>
          <p:cNvPr id="23" name="Text 17"/>
          <p:cNvSpPr/>
          <p:nvPr/>
        </p:nvSpPr>
        <p:spPr>
          <a:xfrm>
            <a:off x="7754112" y="2971800"/>
            <a:ext cx="16459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24" name="Shape 18"/>
          <p:cNvSpPr/>
          <p:nvPr/>
        </p:nvSpPr>
        <p:spPr>
          <a:xfrm>
            <a:off x="7936992" y="2103120"/>
            <a:ext cx="1645920" cy="2377440"/>
          </a:xfrm>
          <a:prstGeom prst="roundRect">
            <a:avLst>
              <a:gd name="adj" fmla="val 4444"/>
            </a:avLst>
          </a:prstGeom>
          <a:solidFill>
            <a:srgbClr val="F5F6F7"/>
          </a:solidFill>
          <a:ln w="12700">
            <a:solidFill>
              <a:srgbClr val="E2E5E8"/>
            </a:solidFill>
            <a:prstDash val="solid"/>
          </a:ln>
        </p:spPr>
      </p:sp>
      <p:sp>
        <p:nvSpPr>
          <p:cNvPr id="25" name="Shape 19"/>
          <p:cNvSpPr/>
          <p:nvPr/>
        </p:nvSpPr>
        <p:spPr>
          <a:xfrm>
            <a:off x="8394192" y="2423160"/>
            <a:ext cx="731520" cy="731520"/>
          </a:xfrm>
          <a:prstGeom prst="ellipse">
            <a:avLst/>
          </a:prstGeom>
          <a:solidFill>
            <a:srgbClr val="FF6B35"/>
          </a:solidFill>
          <a:ln/>
        </p:spPr>
      </p:sp>
      <p:pic>
        <p:nvPicPr>
          <p:cNvPr id="26" name="Image 4" descr="/home/claude/pptx_build/icons/meeting_FFFFFF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496" y="2569464"/>
            <a:ext cx="438912" cy="438912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8010144" y="3337560"/>
            <a:ext cx="1499616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Print &amp; Review</a:t>
            </a:r>
            <a:endParaRPr lang="en-US" sz="1250" dirty="0"/>
          </a:p>
        </p:txBody>
      </p:sp>
      <p:sp>
        <p:nvSpPr>
          <p:cNvPr id="28" name="Text 21"/>
          <p:cNvSpPr/>
          <p:nvPr/>
        </p:nvSpPr>
        <p:spPr>
          <a:xfrm>
            <a:off x="9601200" y="2971800"/>
            <a:ext cx="16459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29" name="Shape 22"/>
          <p:cNvSpPr/>
          <p:nvPr/>
        </p:nvSpPr>
        <p:spPr>
          <a:xfrm>
            <a:off x="9784080" y="2103120"/>
            <a:ext cx="1645920" cy="2377440"/>
          </a:xfrm>
          <a:prstGeom prst="roundRect">
            <a:avLst>
              <a:gd name="adj" fmla="val 4444"/>
            </a:avLst>
          </a:prstGeom>
          <a:solidFill>
            <a:srgbClr val="F5F6F7"/>
          </a:solidFill>
          <a:ln w="12700">
            <a:solidFill>
              <a:srgbClr val="E2E5E8"/>
            </a:solidFill>
            <a:prstDash val="solid"/>
          </a:ln>
        </p:spPr>
      </p:sp>
      <p:sp>
        <p:nvSpPr>
          <p:cNvPr id="30" name="Shape 23"/>
          <p:cNvSpPr/>
          <p:nvPr/>
        </p:nvSpPr>
        <p:spPr>
          <a:xfrm>
            <a:off x="10241280" y="2423160"/>
            <a:ext cx="731520" cy="731520"/>
          </a:xfrm>
          <a:prstGeom prst="ellipse">
            <a:avLst/>
          </a:prstGeom>
          <a:solidFill>
            <a:srgbClr val="FF6B35"/>
          </a:solidFill>
          <a:ln/>
        </p:spPr>
      </p:sp>
      <p:pic>
        <p:nvPicPr>
          <p:cNvPr id="31" name="Image 5" descr="/home/claude/pptx_build/icons/iterate_FFFFFF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7584" y="2569464"/>
            <a:ext cx="438912" cy="438912"/>
          </a:xfrm>
          <a:prstGeom prst="rect">
            <a:avLst/>
          </a:prstGeom>
        </p:spPr>
      </p:pic>
      <p:sp>
        <p:nvSpPr>
          <p:cNvPr id="32" name="Text 24"/>
          <p:cNvSpPr/>
          <p:nvPr/>
        </p:nvSpPr>
        <p:spPr>
          <a:xfrm>
            <a:off x="9857232" y="3337560"/>
            <a:ext cx="1499616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6. Iterate</a:t>
            </a:r>
            <a:endParaRPr lang="en-US" sz="1250" dirty="0"/>
          </a:p>
        </p:txBody>
      </p:sp>
      <p:sp>
        <p:nvSpPr>
          <p:cNvPr id="33" name="Text 25"/>
          <p:cNvSpPr/>
          <p:nvPr/>
        </p:nvSpPr>
        <p:spPr>
          <a:xfrm>
            <a:off x="548640" y="4800600"/>
            <a:ext cx="10515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Physical craft feeds digital precision — and the loop closes every revision.</a:t>
            </a:r>
            <a:endParaRPr lang="en-US" sz="1300" dirty="0"/>
          </a:p>
        </p:txBody>
      </p:sp>
      <p:sp>
        <p:nvSpPr>
          <p:cNvPr id="34" name="Text 26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0515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Why We Start With LEGO, Not CAD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417320"/>
            <a:ext cx="502920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4" name="Shape 2"/>
          <p:cNvSpPr/>
          <p:nvPr/>
        </p:nvSpPr>
        <p:spPr>
          <a:xfrm>
            <a:off x="822960" y="1673352"/>
            <a:ext cx="73152" cy="457200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5" name="Text 3"/>
          <p:cNvSpPr/>
          <p:nvPr/>
        </p:nvSpPr>
        <p:spPr>
          <a:xfrm>
            <a:off x="1005840" y="160020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Zero-friction iteration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005840" y="2039112"/>
            <a:ext cx="42976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test fit, clearance, and balance in seconds — no software, no waiting on a render.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5897880" y="1417320"/>
            <a:ext cx="502920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8" name="Shape 6"/>
          <p:cNvSpPr/>
          <p:nvPr/>
        </p:nvSpPr>
        <p:spPr>
          <a:xfrm>
            <a:off x="6172200" y="1673352"/>
            <a:ext cx="73152" cy="457200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9" name="Text 7"/>
          <p:cNvSpPr/>
          <p:nvPr/>
        </p:nvSpPr>
        <p:spPr>
          <a:xfrm>
            <a:off x="6355080" y="160020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Everyone can contribute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355080" y="2039112"/>
            <a:ext cx="42976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team member who has never opened a CAD package can still push, pull, and reposition bricks.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3383280"/>
            <a:ext cx="502920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12" name="Shape 10"/>
          <p:cNvSpPr/>
          <p:nvPr/>
        </p:nvSpPr>
        <p:spPr>
          <a:xfrm>
            <a:off x="822960" y="3639312"/>
            <a:ext cx="73152" cy="457200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13" name="Text 11"/>
          <p:cNvSpPr/>
          <p:nvPr/>
        </p:nvSpPr>
        <p:spPr>
          <a:xfrm>
            <a:off x="1005840" y="356616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Constraints surface early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005840" y="4005072"/>
            <a:ext cx="42976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Wheelbase, sensor placement, and Wombat clearance reveal problems before a single digital line is drawn.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897880" y="3383280"/>
            <a:ext cx="5029200" cy="1691640"/>
          </a:xfrm>
          <a:prstGeom prst="roundRect">
            <a:avLst>
              <a:gd name="adj" fmla="val 3243"/>
            </a:avLst>
          </a:prstGeom>
          <a:solidFill>
            <a:srgbClr val="F5F6F7"/>
          </a:solidFill>
          <a:ln/>
        </p:spPr>
      </p:sp>
      <p:sp>
        <p:nvSpPr>
          <p:cNvPr id="16" name="Shape 14"/>
          <p:cNvSpPr/>
          <p:nvPr/>
        </p:nvSpPr>
        <p:spPr>
          <a:xfrm>
            <a:off x="6172200" y="3639312"/>
            <a:ext cx="73152" cy="457200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17" name="Text 15"/>
          <p:cNvSpPr/>
          <p:nvPr/>
        </p:nvSpPr>
        <p:spPr>
          <a:xfrm>
            <a:off x="6355080" y="3566160"/>
            <a:ext cx="4297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physical reference for CAD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355080" y="4005072"/>
            <a:ext cx="42976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finished brick build becomes the literal blueprint the model must match — not a guess.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2429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766560" y="0"/>
            <a:ext cx="5422392" cy="6858000"/>
          </a:xfrm>
          <a:prstGeom prst="rect">
            <a:avLst/>
          </a:prstGeom>
          <a:solidFill>
            <a:srgbClr val="2F343B"/>
          </a:solidFill>
          <a:ln/>
        </p:spPr>
      </p:sp>
      <p:pic>
        <p:nvPicPr>
          <p:cNvPr id="3" name="Image 0" descr="/home/claude/pptx_build/icons/cube_FF6B3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0" y="2377440"/>
            <a:ext cx="2011680" cy="201168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31520" y="1463040"/>
            <a:ext cx="5760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Today's Running Example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31520" y="1920240"/>
            <a:ext cx="5760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A Robot Chassis Built to Carry the KIPR Wombat</a:t>
            </a:r>
            <a:endParaRPr lang="en-US" sz="2700" dirty="0"/>
          </a:p>
        </p:txBody>
      </p:sp>
      <p:sp>
        <p:nvSpPr>
          <p:cNvPr id="6" name="Text 3"/>
          <p:cNvSpPr/>
          <p:nvPr/>
        </p:nvSpPr>
        <p:spPr>
          <a:xfrm>
            <a:off x="731520" y="3383280"/>
            <a:ext cx="566928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C9CF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We'll follow one part — a mounting chassis for the Wombat controller — from its first LEGO mock-up through SolidWorks, slicing, and two rounds of team revision. You'll see the same physical unit at every table in the room.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8686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Building With Actual LEGO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6766560" cy="4114800"/>
          </a:xfrm>
          <a:prstGeom prst="roundRect">
            <a:avLst>
              <a:gd name="adj" fmla="val 1333"/>
            </a:avLst>
          </a:prstGeom>
          <a:solidFill>
            <a:srgbClr val="F5F6F7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1508760"/>
            <a:ext cx="6217920" cy="3749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28600" indent="-2286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from the Wombat's real footprint and mounting-hole spacing — measure it, don't estimate it.</a:t>
            </a:r>
            <a:endParaRPr lang="en-US" sz="1400" dirty="0"/>
          </a:p>
          <a:p>
            <a:pPr marL="228600" indent="-2286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the chassis deck first, then layer on standoffs and side rails to hold the controller square.</a:t>
            </a:r>
            <a:endParaRPr lang="en-US" sz="1400" dirty="0"/>
          </a:p>
          <a:p>
            <a:pPr marL="228600" indent="-2286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the assembly by hand: does it clear the drive gears? Can a cable still reach the ports?</a:t>
            </a:r>
            <a:endParaRPr lang="en-US" sz="1400" dirty="0"/>
          </a:p>
          <a:p>
            <a:pPr marL="228600" indent="-2286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Photograph the final brick build from four angles — this becomes the CAD reference sheet.</a:t>
            </a:r>
            <a:endParaRPr lang="en-US" sz="1400" dirty="0"/>
          </a:p>
          <a:p>
            <a:pPr marL="228600" indent="-2286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it modular: a brick sub-assembly that fails review is rebuilt in minutes, not redrawn from scratch.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7543800" y="1280160"/>
            <a:ext cx="4114800" cy="4114800"/>
          </a:xfrm>
          <a:prstGeom prst="roundRect">
            <a:avLst>
              <a:gd name="adj" fmla="val 1333"/>
            </a:avLst>
          </a:prstGeom>
          <a:solidFill>
            <a:srgbClr val="2D6E7E"/>
          </a:solidFill>
          <a:ln/>
        </p:spPr>
      </p:sp>
      <p:pic>
        <p:nvPicPr>
          <p:cNvPr id="8" name="Image 0" descr="/home/claude/pptx_build/icons/bricks_FFFFF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5440" y="1828800"/>
            <a:ext cx="914400" cy="91440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818120" y="2880360"/>
            <a:ext cx="3566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Rule of thumb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7818120" y="3291840"/>
            <a:ext cx="356616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350" i="1" dirty="0">
                <a:solidFill>
                  <a:srgbClr val="E5EE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two students can't agree on the fit by eye, it isn't ready for CAD yet.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8686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Modeling in SolidWorks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48640" y="114300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brick build sets the dimensions. SolidWorks turns them into a part that can be measured, toleranced, and printed.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965960"/>
            <a:ext cx="3383280" cy="2468880"/>
          </a:xfrm>
          <a:prstGeom prst="roundRect">
            <a:avLst>
              <a:gd name="adj" fmla="val 2222"/>
            </a:avLst>
          </a:prstGeom>
          <a:solidFill>
            <a:srgbClr val="F5F6F7"/>
          </a:solidFill>
          <a:ln/>
        </p:spPr>
      </p:sp>
      <p:sp>
        <p:nvSpPr>
          <p:cNvPr id="7" name="Text 5"/>
          <p:cNvSpPr/>
          <p:nvPr/>
        </p:nvSpPr>
        <p:spPr>
          <a:xfrm>
            <a:off x="777240" y="214884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77240" y="26974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 sketch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77240" y="3108960"/>
            <a:ext cx="29260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Photos and brick measurements become the base sketch on the front plane.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4251960" y="1965960"/>
            <a:ext cx="3383280" cy="2468880"/>
          </a:xfrm>
          <a:prstGeom prst="roundRect">
            <a:avLst>
              <a:gd name="adj" fmla="val 2222"/>
            </a:avLst>
          </a:prstGeom>
          <a:solidFill>
            <a:srgbClr val="F5F6F7"/>
          </a:solidFill>
          <a:ln/>
        </p:spPr>
      </p:sp>
      <p:sp>
        <p:nvSpPr>
          <p:cNvPr id="11" name="Text 9"/>
          <p:cNvSpPr/>
          <p:nvPr/>
        </p:nvSpPr>
        <p:spPr>
          <a:xfrm>
            <a:off x="4480560" y="214884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4480560" y="26974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Solid features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480560" y="3108960"/>
            <a:ext cx="29260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Extrude the deck, cut mounting holes to the Wombat's real bolt pattern, add standoffs.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7955280" y="1965960"/>
            <a:ext cx="3383280" cy="2468880"/>
          </a:xfrm>
          <a:prstGeom prst="roundRect">
            <a:avLst>
              <a:gd name="adj" fmla="val 2222"/>
            </a:avLst>
          </a:prstGeom>
          <a:solidFill>
            <a:srgbClr val="F5F6F7"/>
          </a:solidFill>
          <a:ln/>
        </p:spPr>
      </p:sp>
      <p:sp>
        <p:nvSpPr>
          <p:cNvPr id="15" name="Text 13"/>
          <p:cNvSpPr/>
          <p:nvPr/>
        </p:nvSpPr>
        <p:spPr>
          <a:xfrm>
            <a:off x="8183880" y="214884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8183880" y="26974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intent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8183880" y="3108960"/>
            <a:ext cx="29260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Fillets and wall thickness follow print-friendly rules, not just LEGO proportions.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548640" y="4709160"/>
            <a:ext cx="10698480" cy="1417320"/>
          </a:xfrm>
          <a:prstGeom prst="roundRect">
            <a:avLst>
              <a:gd name="adj" fmla="val 3871"/>
            </a:avLst>
          </a:prstGeom>
          <a:solidFill>
            <a:srgbClr val="24292E"/>
          </a:solidFill>
          <a:ln/>
        </p:spPr>
      </p:sp>
      <p:pic>
        <p:nvPicPr>
          <p:cNvPr id="19" name="Image 0" descr="/home/claude/pptx_build/icons/model_FF6B3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5029200"/>
            <a:ext cx="777240" cy="777240"/>
          </a:xfrm>
          <a:prstGeom prst="rect">
            <a:avLst/>
          </a:prstGeom>
        </p:spPr>
      </p:pic>
      <p:sp>
        <p:nvSpPr>
          <p:cNvPr id="20" name="Text 17"/>
          <p:cNvSpPr/>
          <p:nvPr/>
        </p:nvSpPr>
        <p:spPr>
          <a:xfrm>
            <a:off x="1874520" y="4846320"/>
            <a:ext cx="9052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6B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not model from scratch?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1874520" y="5193792"/>
            <a:ext cx="9052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D8DD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Because the LEGO build already answers the hard questions — fit, clearance, orientation — before a single SolidWorks feature exists.</a:t>
            </a:r>
            <a:endParaRPr lang="en-US" sz="1300" dirty="0"/>
          </a:p>
        </p:txBody>
      </p:sp>
      <p:sp>
        <p:nvSpPr>
          <p:cNvPr id="22" name="Text 19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98755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Importing LEGO Geometry From Team Home Base</a:t>
            </a:r>
            <a:endParaRPr lang="en-US" sz="2500" dirty="0"/>
          </a:p>
        </p:txBody>
      </p:sp>
      <p:sp>
        <p:nvSpPr>
          <p:cNvPr id="5" name="Text 3"/>
          <p:cNvSpPr/>
          <p:nvPr/>
        </p:nvSpPr>
        <p:spPr>
          <a:xfrm>
            <a:off x="548640" y="114300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Rather than redraw every stud and axle hole, we bring in the official STL files KIPR publishes on Team Home Base and build around them.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2057400"/>
            <a:ext cx="6309360" cy="4160520"/>
          </a:xfrm>
          <a:prstGeom prst="roundRect">
            <a:avLst>
              <a:gd name="adj" fmla="val 1319"/>
            </a:avLst>
          </a:prstGeom>
          <a:solidFill>
            <a:srgbClr val="F5F6F7"/>
          </a:solidFill>
          <a:ln/>
        </p:spPr>
      </p:sp>
      <p:sp>
        <p:nvSpPr>
          <p:cNvPr id="7" name="Text 5"/>
          <p:cNvSpPr/>
          <p:nvPr/>
        </p:nvSpPr>
        <p:spPr>
          <a:xfrm>
            <a:off x="868680" y="2286000"/>
            <a:ext cx="5760720" cy="3749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28600" indent="-228600">
              <a:spcAft>
                <a:spcPts val="1200"/>
              </a:spcAft>
              <a:buSzPct val="100000"/>
              <a:buChar char="•"/>
            </a:pPr>
            <a:r>
              <a:rPr lang="en-US" sz="13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Download the STL for the exact brick or beam already used in the physical build.</a:t>
            </a:r>
            <a:endParaRPr lang="en-US" sz="1350" dirty="0"/>
          </a:p>
          <a:p>
            <a:pPr marL="228600" indent="-228600">
              <a:spcAft>
                <a:spcPts val="1200"/>
              </a:spcAft>
              <a:buSzPct val="100000"/>
              <a:buChar char="•"/>
            </a:pPr>
            <a:r>
              <a:rPr lang="en-US" sz="13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 as a solid body in SolidWorks — treat it as reference geometry, not something to edit.</a:t>
            </a:r>
            <a:endParaRPr lang="en-US" sz="1350" dirty="0"/>
          </a:p>
          <a:p>
            <a:pPr marL="228600" indent="-228600">
              <a:spcAft>
                <a:spcPts val="1200"/>
              </a:spcAft>
              <a:buSzPct val="100000"/>
              <a:buChar char="•"/>
            </a:pPr>
            <a:r>
              <a:rPr lang="en-US" sz="13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Sketch and extrude new custom features (mounts, walls, standoffs) that mate directly to the imported part.</a:t>
            </a:r>
            <a:endParaRPr lang="en-US" sz="1350" dirty="0"/>
          </a:p>
          <a:p>
            <a:pPr marL="228600" indent="-228600">
              <a:spcAft>
                <a:spcPts val="1200"/>
              </a:spcAft>
              <a:buSzPct val="100000"/>
              <a:buChar char="•"/>
            </a:pPr>
            <a:r>
              <a:rPr lang="en-US" sz="1350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imported and custom bodies in separate features so the model stays easy to troubleshoot.</a:t>
            </a:r>
            <a:endParaRPr lang="en-US" sz="1350" dirty="0"/>
          </a:p>
        </p:txBody>
      </p:sp>
      <p:sp>
        <p:nvSpPr>
          <p:cNvPr id="8" name="Shape 6"/>
          <p:cNvSpPr/>
          <p:nvPr/>
        </p:nvSpPr>
        <p:spPr>
          <a:xfrm>
            <a:off x="7086600" y="2057400"/>
            <a:ext cx="4572000" cy="4160520"/>
          </a:xfrm>
          <a:prstGeom prst="roundRect">
            <a:avLst>
              <a:gd name="adj" fmla="val 1319"/>
            </a:avLst>
          </a:prstGeom>
          <a:solidFill>
            <a:srgbClr val="2D6E7E"/>
          </a:solidFill>
          <a:ln/>
        </p:spPr>
      </p:sp>
      <p:pic>
        <p:nvPicPr>
          <p:cNvPr id="9" name="Image 0" descr="/home/claude/pptx_build/icons/check_FFFFF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6640" y="2331720"/>
            <a:ext cx="548640" cy="54864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8092440" y="2377440"/>
            <a:ext cx="3429000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 matters for competition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7406640" y="3063240"/>
            <a:ext cx="397764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E5EE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Botball and JBC rules require an STL for any printed part, and officially released Team Home Base geometry is already vetted against the kit — starting there keeps dimensions honest and documentation painless.</a:t>
            </a:r>
            <a:endParaRPr lang="en-US" sz="1250" dirty="0"/>
          </a:p>
        </p:txBody>
      </p:sp>
      <p:sp>
        <p:nvSpPr>
          <p:cNvPr id="12" name="Text 9"/>
          <p:cNvSpPr/>
          <p:nvPr/>
        </p:nvSpPr>
        <p:spPr>
          <a:xfrm>
            <a:off x="7406640" y="4709160"/>
            <a:ext cx="397764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i="1" dirty="0">
                <a:solidFill>
                  <a:srgbClr val="CBE3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Tip: attribute any prior-year STL you reuse, and resubmit it during documentation.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2D6E7E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411480"/>
            <a:ext cx="8686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F2328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Creating the Assembly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48640" y="114300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Individual parts only prove themselves once they're mated together — chassis, standoffs, and the Wombat controller as one file.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920240"/>
            <a:ext cx="292608" cy="292608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1901952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051560" y="1874520"/>
            <a:ext cx="4480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 the printed chassis to a Wombat reference model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5669280" y="1874520"/>
            <a:ext cx="55778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Confirms bolt-hole alignment and port clearance before anything hits the printer.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2743200"/>
            <a:ext cx="10698480" cy="0"/>
          </a:xfrm>
          <a:prstGeom prst="line">
            <a:avLst/>
          </a:prstGeom>
          <a:noFill/>
          <a:ln w="12700">
            <a:solidFill>
              <a:srgbClr val="E7E9EB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2944368"/>
            <a:ext cx="292608" cy="292608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12" name="Text 10"/>
          <p:cNvSpPr/>
          <p:nvPr/>
        </p:nvSpPr>
        <p:spPr>
          <a:xfrm>
            <a:off x="548640" y="2926080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051560" y="2898648"/>
            <a:ext cx="4480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coincident and distance mates for every fastener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5669280" y="2898648"/>
            <a:ext cx="55778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Catches interference that a single-part sketch would never reveal.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548640" y="3767328"/>
            <a:ext cx="10698480" cy="0"/>
          </a:xfrm>
          <a:prstGeom prst="line">
            <a:avLst/>
          </a:prstGeom>
          <a:noFill/>
          <a:ln w="12700">
            <a:solidFill>
              <a:srgbClr val="E7E9EB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48640" y="3968496"/>
            <a:ext cx="292608" cy="292608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3950208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051560" y="3922776"/>
            <a:ext cx="4480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Motion-check the assembly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5669280" y="3922776"/>
            <a:ext cx="55778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Drag components through their expected range — wheels, arms, cable runs — to confirm nothing collides.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548640" y="4791456"/>
            <a:ext cx="10698480" cy="0"/>
          </a:xfrm>
          <a:prstGeom prst="line">
            <a:avLst/>
          </a:prstGeom>
          <a:noFill/>
          <a:ln w="12700">
            <a:solidFill>
              <a:srgbClr val="E7E9EB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48640" y="4992624"/>
            <a:ext cx="292608" cy="292608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22" name="Text 20"/>
          <p:cNvSpPr/>
          <p:nvPr/>
        </p:nvSpPr>
        <p:spPr>
          <a:xfrm>
            <a:off x="548640" y="4974336"/>
            <a:ext cx="2926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1051560" y="4946904"/>
            <a:ext cx="4480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F23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Save the assembly as the source of truth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5669280" y="4946904"/>
            <a:ext cx="55778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later revision edits this file, not a disconnected single part.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2429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457200" cy="457200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188720" y="384048"/>
            <a:ext cx="9601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From Solid Model to Printable G-Code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48640" y="118872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CF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slicer turns the SolidWorks assembly's exported part into layers, paths, and print settings the printer can actually follow.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2103120"/>
            <a:ext cx="2468880" cy="3566160"/>
          </a:xfrm>
          <a:prstGeom prst="roundRect">
            <a:avLst>
              <a:gd name="adj" fmla="val 2222"/>
            </a:avLst>
          </a:prstGeom>
          <a:solidFill>
            <a:srgbClr val="2F343B"/>
          </a:solidFill>
          <a:ln/>
        </p:spPr>
      </p:sp>
      <p:pic>
        <p:nvPicPr>
          <p:cNvPr id="7" name="Image 0" descr="/home/claude/pptx_build/icons/slicer_FF6B3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040" y="2331720"/>
            <a:ext cx="640080" cy="64008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685800" y="3108960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Export STEP / STL</a:t>
            </a:r>
            <a:endParaRPr lang="en-US" sz="1350" dirty="0"/>
          </a:p>
        </p:txBody>
      </p:sp>
      <p:sp>
        <p:nvSpPr>
          <p:cNvPr id="9" name="Text 6"/>
          <p:cNvSpPr/>
          <p:nvPr/>
        </p:nvSpPr>
        <p:spPr>
          <a:xfrm>
            <a:off x="731520" y="3657600"/>
            <a:ext cx="21031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finalized part leaves SolidWorks as a mesh, ready for slicing software.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3273552" y="2103120"/>
            <a:ext cx="2468880" cy="3566160"/>
          </a:xfrm>
          <a:prstGeom prst="roundRect">
            <a:avLst>
              <a:gd name="adj" fmla="val 2222"/>
            </a:avLst>
          </a:prstGeom>
          <a:solidFill>
            <a:srgbClr val="2F343B"/>
          </a:solidFill>
          <a:ln/>
        </p:spPr>
      </p:sp>
      <p:pic>
        <p:nvPicPr>
          <p:cNvPr id="11" name="Image 1" descr="/home/claude/pptx_build/icons/slicer_FF6B35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952" y="2331720"/>
            <a:ext cx="640080" cy="64008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3410712" y="3108960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Orient &amp; support</a:t>
            </a:r>
            <a:endParaRPr lang="en-US" sz="1350" dirty="0"/>
          </a:p>
        </p:txBody>
      </p:sp>
      <p:sp>
        <p:nvSpPr>
          <p:cNvPr id="13" name="Text 9"/>
          <p:cNvSpPr/>
          <p:nvPr/>
        </p:nvSpPr>
        <p:spPr>
          <a:xfrm>
            <a:off x="3456432" y="3657600"/>
            <a:ext cx="21031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Choose the print orientation that avoids overhangs on load-bearing faces.</a:t>
            </a:r>
            <a:endParaRPr lang="en-US" sz="1200" dirty="0"/>
          </a:p>
        </p:txBody>
      </p:sp>
      <p:sp>
        <p:nvSpPr>
          <p:cNvPr id="14" name="Shape 10"/>
          <p:cNvSpPr/>
          <p:nvPr/>
        </p:nvSpPr>
        <p:spPr>
          <a:xfrm>
            <a:off x="5998464" y="2103120"/>
            <a:ext cx="2468880" cy="3566160"/>
          </a:xfrm>
          <a:prstGeom prst="roundRect">
            <a:avLst>
              <a:gd name="adj" fmla="val 2222"/>
            </a:avLst>
          </a:prstGeom>
          <a:solidFill>
            <a:srgbClr val="2F343B"/>
          </a:solidFill>
          <a:ln/>
        </p:spPr>
      </p:sp>
      <p:pic>
        <p:nvPicPr>
          <p:cNvPr id="15" name="Image 2" descr="/home/claude/pptx_build/icons/slicer_FF6B35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864" y="2331720"/>
            <a:ext cx="640080" cy="64008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6135624" y="3108960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walls &amp; infill</a:t>
            </a:r>
            <a:endParaRPr lang="en-US" sz="1350" dirty="0"/>
          </a:p>
        </p:txBody>
      </p:sp>
      <p:sp>
        <p:nvSpPr>
          <p:cNvPr id="17" name="Text 12"/>
          <p:cNvSpPr/>
          <p:nvPr/>
        </p:nvSpPr>
        <p:spPr>
          <a:xfrm>
            <a:off x="6181344" y="3657600"/>
            <a:ext cx="21031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Chassis parts get denser infill where the Wombat's weight actually sits.</a:t>
            </a:r>
            <a:endParaRPr lang="en-US" sz="1200" dirty="0"/>
          </a:p>
        </p:txBody>
      </p:sp>
      <p:sp>
        <p:nvSpPr>
          <p:cNvPr id="18" name="Shape 13"/>
          <p:cNvSpPr/>
          <p:nvPr/>
        </p:nvSpPr>
        <p:spPr>
          <a:xfrm>
            <a:off x="8723376" y="2103120"/>
            <a:ext cx="2468880" cy="3566160"/>
          </a:xfrm>
          <a:prstGeom prst="roundRect">
            <a:avLst>
              <a:gd name="adj" fmla="val 2222"/>
            </a:avLst>
          </a:prstGeom>
          <a:solidFill>
            <a:srgbClr val="2F343B"/>
          </a:solidFill>
          <a:ln/>
        </p:spPr>
      </p:sp>
      <p:pic>
        <p:nvPicPr>
          <p:cNvPr id="19" name="Image 3" descr="/home/claude/pptx_build/icons/slicer_FF6B35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7776" y="2331720"/>
            <a:ext cx="640080" cy="640080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8860536" y="3108960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Preview the layers</a:t>
            </a:r>
            <a:endParaRPr lang="en-US" sz="1350" dirty="0"/>
          </a:p>
        </p:txBody>
      </p:sp>
      <p:sp>
        <p:nvSpPr>
          <p:cNvPr id="21" name="Text 15"/>
          <p:cNvSpPr/>
          <p:nvPr/>
        </p:nvSpPr>
        <p:spPr>
          <a:xfrm>
            <a:off x="8906256" y="3657600"/>
            <a:ext cx="21031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4CB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Walk through the simulated print before committing filament and time.</a:t>
            </a:r>
            <a:endParaRPr lang="en-US" sz="1200" dirty="0"/>
          </a:p>
        </p:txBody>
      </p:sp>
      <p:sp>
        <p:nvSpPr>
          <p:cNvPr id="22" name="Text 16"/>
          <p:cNvSpPr/>
          <p:nvPr/>
        </p:nvSpPr>
        <p:spPr>
          <a:xfrm>
            <a:off x="11548872" y="6446520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2026-07-15T21:50:00Z</dcterms:created>
  <dcterms:modified xsi:type="dcterms:W3CDTF">2026-07-15T21:50:00Z</dcterms:modified>
</cp:coreProperties>
</file>