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12192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jt9ZYUMAZcBAw+vMDIsjzduzRf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" name="Google Shape;3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Have the repo already cloned locally. Ask a simple 'what does this codebase do' prompt and read the response out loud before moving on.</a:t>
            </a:r>
            <a:endParaRPr/>
          </a:p>
        </p:txBody>
      </p:sp>
      <p:sp>
        <p:nvSpPr>
          <p:cNvPr id="79" name="Google Shape;79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the prompt narrow: one function, one signature, one behavior. Resist the urge to ask for all six at once.</a:t>
            </a:r>
            <a:endParaRPr/>
          </a:p>
        </p:txBody>
      </p:sp>
      <p:sp>
        <p:nvSpPr>
          <p:cNvPr id="119" name="Google Shape;119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13.png"/><Relationship Id="rId6" Type="http://schemas.openxmlformats.org/officeDocument/2006/relationships/image" Target="../media/image8.png"/><Relationship Id="rId7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32946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"/>
          <p:cNvSpPr/>
          <p:nvPr/>
        </p:nvSpPr>
        <p:spPr>
          <a:xfrm>
            <a:off x="8686800" y="5212080"/>
            <a:ext cx="2743200" cy="146304"/>
          </a:xfrm>
          <a:prstGeom prst="rect">
            <a:avLst/>
          </a:prstGeom>
          <a:solidFill>
            <a:srgbClr val="3DA5D9">
              <a:alpha val="2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1"/>
          <p:cNvSpPr/>
          <p:nvPr/>
        </p:nvSpPr>
        <p:spPr>
          <a:xfrm>
            <a:off x="8686800" y="4919472"/>
            <a:ext cx="2423160" cy="146304"/>
          </a:xfrm>
          <a:prstGeom prst="rect">
            <a:avLst/>
          </a:prstGeom>
          <a:solidFill>
            <a:srgbClr val="3DA5D9">
              <a:alpha val="3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1"/>
          <p:cNvSpPr/>
          <p:nvPr/>
        </p:nvSpPr>
        <p:spPr>
          <a:xfrm>
            <a:off x="8686800" y="4626864"/>
            <a:ext cx="2103120" cy="146304"/>
          </a:xfrm>
          <a:prstGeom prst="rect">
            <a:avLst/>
          </a:prstGeom>
          <a:solidFill>
            <a:srgbClr val="3DA5D9">
              <a:alpha val="3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1"/>
          <p:cNvSpPr/>
          <p:nvPr/>
        </p:nvSpPr>
        <p:spPr>
          <a:xfrm>
            <a:off x="8686800" y="4334256"/>
            <a:ext cx="1783080" cy="146304"/>
          </a:xfrm>
          <a:prstGeom prst="rect">
            <a:avLst/>
          </a:prstGeom>
          <a:solidFill>
            <a:srgbClr val="3DA5D9">
              <a:alpha val="4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1"/>
          <p:cNvSpPr/>
          <p:nvPr/>
        </p:nvSpPr>
        <p:spPr>
          <a:xfrm>
            <a:off x="8686800" y="4041648"/>
            <a:ext cx="1463040" cy="146304"/>
          </a:xfrm>
          <a:prstGeom prst="rect">
            <a:avLst/>
          </a:prstGeom>
          <a:solidFill>
            <a:srgbClr val="3DA5D9">
              <a:alpha val="4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terminal_FFB400.png" id="21" name="Google Shape;2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8680" y="68580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"/>
          <p:cNvSpPr/>
          <p:nvPr/>
        </p:nvSpPr>
        <p:spPr>
          <a:xfrm>
            <a:off x="822960" y="1965960"/>
            <a:ext cx="1060704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Bookman Old Style"/>
              <a:buNone/>
            </a:pPr>
            <a:r>
              <a:rPr b="1" i="0" lang="en-US" sz="38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BUILDING YOUR ROBOTICS LIBRARY</a:t>
            </a:r>
            <a:endParaRPr b="0" i="0" sz="3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"/>
          <p:cNvSpPr/>
          <p:nvPr/>
        </p:nvSpPr>
        <p:spPr>
          <a:xfrm>
            <a:off x="822960" y="2606040"/>
            <a:ext cx="1060704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3800"/>
              <a:buFont typeface="Bookman Old Style"/>
              <a:buNone/>
            </a:pPr>
            <a:r>
              <a:rPr b="1" i="0" lang="en-US" sz="3800" u="none" cap="none" strike="noStrike">
                <a:solidFill>
                  <a:srgbClr val="FFB4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WITH AGENTIC HELP</a:t>
            </a:r>
            <a:endParaRPr b="0" i="0" sz="3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"/>
          <p:cNvSpPr/>
          <p:nvPr/>
        </p:nvSpPr>
        <p:spPr>
          <a:xfrm>
            <a:off x="868680" y="3429000"/>
            <a:ext cx="1280160" cy="54864"/>
          </a:xfrm>
          <a:prstGeom prst="rect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1"/>
          <p:cNvSpPr/>
          <p:nvPr/>
        </p:nvSpPr>
        <p:spPr>
          <a:xfrm>
            <a:off x="822960" y="3611880"/>
            <a:ext cx="9875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BD2D9"/>
              </a:buClr>
              <a:buSzPts val="1800"/>
              <a:buFont typeface="Calibri"/>
              <a:buNone/>
            </a:pPr>
            <a:r>
              <a:rPr b="0" i="0" lang="en-US" sz="1800" u="none" cap="none" strike="noStrike">
                <a:solidFill>
                  <a:srgbClr val="CBD2D9"/>
                </a:solidFill>
                <a:latin typeface="Calibri"/>
                <a:ea typeface="Calibri"/>
                <a:cs typeface="Calibri"/>
                <a:sym typeface="Calibri"/>
              </a:rPr>
              <a:t>Getting Started with Claude Code and GitHub Copilot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1"/>
          <p:cNvSpPr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9AA5B1"/>
              </a:buClr>
              <a:buSzPts val="1300"/>
              <a:buFont typeface="Calibri"/>
              <a:buNone/>
            </a:pPr>
            <a:r>
              <a:rPr b="0" i="0" lang="en-US" sz="1300" u="none" cap="none" strike="noStrike">
                <a:solidFill>
                  <a:srgbClr val="9AA5B1"/>
                </a:solidFill>
                <a:latin typeface="Calibri"/>
                <a:ea typeface="Calibri"/>
                <a:cs typeface="Calibri"/>
                <a:sym typeface="Calibri"/>
              </a:rPr>
              <a:t>Roger Clement  •  KIPR Robotics Education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1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32946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0"/>
          <p:cNvSpPr/>
          <p:nvPr/>
        </p:nvSpPr>
        <p:spPr>
          <a:xfrm>
            <a:off x="822960" y="1371600"/>
            <a:ext cx="2286000" cy="128016"/>
          </a:xfrm>
          <a:prstGeom prst="rect">
            <a:avLst/>
          </a:prstGeom>
          <a:solidFill>
            <a:srgbClr val="FFB400">
              <a:alpha val="2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0"/>
          <p:cNvSpPr/>
          <p:nvPr/>
        </p:nvSpPr>
        <p:spPr>
          <a:xfrm>
            <a:off x="868680" y="1170432"/>
            <a:ext cx="1965960" cy="128016"/>
          </a:xfrm>
          <a:prstGeom prst="rect">
            <a:avLst/>
          </a:prstGeom>
          <a:solidFill>
            <a:srgbClr val="FFB400">
              <a:alpha val="3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0"/>
          <p:cNvSpPr/>
          <p:nvPr/>
        </p:nvSpPr>
        <p:spPr>
          <a:xfrm>
            <a:off x="914400" y="969264"/>
            <a:ext cx="1645920" cy="128016"/>
          </a:xfrm>
          <a:prstGeom prst="rect">
            <a:avLst/>
          </a:prstGeom>
          <a:solidFill>
            <a:srgbClr val="FFB400">
              <a:alpha val="3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10"/>
          <p:cNvSpPr/>
          <p:nvPr/>
        </p:nvSpPr>
        <p:spPr>
          <a:xfrm>
            <a:off x="960120" y="768096"/>
            <a:ext cx="1325880" cy="128016"/>
          </a:xfrm>
          <a:prstGeom prst="rect">
            <a:avLst/>
          </a:prstGeom>
          <a:solidFill>
            <a:srgbClr val="FFB400">
              <a:alpha val="4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0"/>
          <p:cNvSpPr/>
          <p:nvPr/>
        </p:nvSpPr>
        <p:spPr>
          <a:xfrm>
            <a:off x="1005840" y="566928"/>
            <a:ext cx="1005840" cy="128016"/>
          </a:xfrm>
          <a:prstGeom prst="rect">
            <a:avLst/>
          </a:prstGeom>
          <a:solidFill>
            <a:srgbClr val="FFB400">
              <a:alpha val="4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0"/>
          <p:cNvSpPr/>
          <p:nvPr/>
        </p:nvSpPr>
        <p:spPr>
          <a:xfrm>
            <a:off x="822960" y="1920240"/>
            <a:ext cx="91440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Bookman Old Style"/>
              <a:buNone/>
            </a:pPr>
            <a:r>
              <a:rPr b="1" i="0" lang="en-US" sz="34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 Whole Point</a:t>
            </a:r>
            <a:endParaRPr b="0" i="0" sz="3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0"/>
          <p:cNvSpPr/>
          <p:nvPr/>
        </p:nvSpPr>
        <p:spPr>
          <a:xfrm>
            <a:off x="868680" y="2697480"/>
            <a:ext cx="1188720" cy="54864"/>
          </a:xfrm>
          <a:prstGeom prst="rect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0"/>
          <p:cNvSpPr/>
          <p:nvPr/>
        </p:nvSpPr>
        <p:spPr>
          <a:xfrm>
            <a:off x="822950" y="3017527"/>
            <a:ext cx="9601200" cy="21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74650" lvl="0" marL="228600" marR="0" rtl="0" algn="l">
              <a:spcBef>
                <a:spcPts val="0"/>
              </a:spcBef>
              <a:spcAft>
                <a:spcPts val="0"/>
              </a:spcAft>
              <a:buClr>
                <a:srgbClr val="D8DCE6"/>
              </a:buClr>
              <a:buSzPts val="3900"/>
              <a:buFont typeface="Calibri"/>
              <a:buChar char="•"/>
            </a:pPr>
            <a:r>
              <a:rPr b="0" i="0" lang="en-US" sz="3900" u="none" cap="none" strike="noStrike">
                <a:solidFill>
                  <a:srgbClr val="D8DCE6"/>
                </a:solidFill>
                <a:latin typeface="Calibri"/>
                <a:ea typeface="Calibri"/>
                <a:cs typeface="Calibri"/>
                <a:sym typeface="Calibri"/>
              </a:rPr>
              <a:t>Agentic tools speed up writing code. They do not speed up trusting it.</a:t>
            </a:r>
            <a:endParaRPr b="0" i="0" sz="3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0"/>
          <p:cNvSpPr/>
          <p:nvPr/>
        </p:nvSpPr>
        <p:spPr>
          <a:xfrm>
            <a:off x="822960" y="5989320"/>
            <a:ext cx="91440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9AA5B1"/>
              </a:buClr>
              <a:buSzPts val="1300"/>
              <a:buFont typeface="Calibri"/>
              <a:buNone/>
            </a:pPr>
            <a:r>
              <a:rPr b="0" i="0" lang="en-US" sz="1300" u="none" cap="none" strike="noStrike">
                <a:solidFill>
                  <a:srgbClr val="9AA5B1"/>
                </a:solidFill>
                <a:latin typeface="Calibri"/>
                <a:ea typeface="Calibri"/>
                <a:cs typeface="Calibri"/>
                <a:sym typeface="Calibri"/>
              </a:rPr>
              <a:t>Roger Clement  •  rclement@nobleps.com  •  KIPR Robotics Education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/>
          <p:nvPr/>
        </p:nvSpPr>
        <p:spPr>
          <a:xfrm>
            <a:off x="548640" y="411480"/>
            <a:ext cx="100584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3000"/>
              <a:buFont typeface="Bookman Old Style"/>
              <a:buNone/>
            </a:pPr>
            <a:r>
              <a:rPr b="1" i="0" lang="en-US" sz="3000" u="none" cap="none" strike="noStrike">
                <a:solidFill>
                  <a:srgbClr val="1F2328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Five Steps, Then You Loop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548640" y="1005840"/>
            <a:ext cx="10058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An agent doesn't replace this process — it just moves faster inside it.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"/>
          <p:cNvSpPr/>
          <p:nvPr/>
        </p:nvSpPr>
        <p:spPr>
          <a:xfrm>
            <a:off x="548640" y="2103120"/>
            <a:ext cx="1965960" cy="2651760"/>
          </a:xfrm>
          <a:prstGeom prst="roundRect">
            <a:avLst>
              <a:gd fmla="val 3721" name="adj"/>
            </a:avLst>
          </a:prstGeom>
          <a:solidFill>
            <a:srgbClr val="F6F7F9"/>
          </a:solidFill>
          <a:ln cap="flat" cmpd="sng" w="12700">
            <a:solidFill>
              <a:srgbClr val="E2E5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1147572" y="2423160"/>
            <a:ext cx="768096" cy="768096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search_FFFFFF.png" id="37" name="Google Shape;3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3876" y="2569464"/>
            <a:ext cx="475488" cy="475488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"/>
          <p:cNvSpPr/>
          <p:nvPr/>
        </p:nvSpPr>
        <p:spPr>
          <a:xfrm>
            <a:off x="640080" y="3383280"/>
            <a:ext cx="1783080" cy="1188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Find a current codebase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2532888" y="3108960"/>
            <a:ext cx="210312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2000"/>
              <a:buFont typeface="Calibri"/>
              <a:buNone/>
            </a:pPr>
            <a:r>
              <a:rPr b="0" i="0" lang="en-US" sz="2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→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2"/>
          <p:cNvSpPr/>
          <p:nvPr/>
        </p:nvSpPr>
        <p:spPr>
          <a:xfrm>
            <a:off x="2761488" y="2103120"/>
            <a:ext cx="1965960" cy="2651760"/>
          </a:xfrm>
          <a:prstGeom prst="roundRect">
            <a:avLst>
              <a:gd fmla="val 3721" name="adj"/>
            </a:avLst>
          </a:prstGeom>
          <a:solidFill>
            <a:srgbClr val="F6F7F9"/>
          </a:solidFill>
          <a:ln cap="flat" cmpd="sng" w="12700">
            <a:solidFill>
              <a:srgbClr val="E2E5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3360420" y="2423160"/>
            <a:ext cx="768096" cy="768096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list_FFFFFF.png" id="42" name="Google Shape;4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06724" y="2569464"/>
            <a:ext cx="475488" cy="475488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2"/>
          <p:cNvSpPr/>
          <p:nvPr/>
        </p:nvSpPr>
        <p:spPr>
          <a:xfrm>
            <a:off x="2852928" y="3383280"/>
            <a:ext cx="1783080" cy="1188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Scope your 6 commands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2"/>
          <p:cNvSpPr/>
          <p:nvPr/>
        </p:nvSpPr>
        <p:spPr>
          <a:xfrm>
            <a:off x="4745736" y="3108960"/>
            <a:ext cx="210312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2000"/>
              <a:buFont typeface="Calibri"/>
              <a:buNone/>
            </a:pPr>
            <a:r>
              <a:rPr b="0" i="0" lang="en-US" sz="2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→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4974336" y="2103120"/>
            <a:ext cx="1965960" cy="2651760"/>
          </a:xfrm>
          <a:prstGeom prst="roundRect">
            <a:avLst>
              <a:gd fmla="val 3721" name="adj"/>
            </a:avLst>
          </a:prstGeom>
          <a:solidFill>
            <a:srgbClr val="F6F7F9"/>
          </a:solidFill>
          <a:ln cap="flat" cmpd="sng" w="12700">
            <a:solidFill>
              <a:srgbClr val="E2E5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2"/>
          <p:cNvSpPr/>
          <p:nvPr/>
        </p:nvSpPr>
        <p:spPr>
          <a:xfrm>
            <a:off x="5573268" y="2423160"/>
            <a:ext cx="768096" cy="768096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vial_FFFFFF.png" id="47" name="Google Shape;47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19572" y="2569464"/>
            <a:ext cx="475488" cy="475488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"/>
          <p:cNvSpPr/>
          <p:nvPr/>
        </p:nvSpPr>
        <p:spPr>
          <a:xfrm>
            <a:off x="5065776" y="3383280"/>
            <a:ext cx="1783080" cy="1188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Test. Test. Test more.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2"/>
          <p:cNvSpPr/>
          <p:nvPr/>
        </p:nvSpPr>
        <p:spPr>
          <a:xfrm>
            <a:off x="6958584" y="3108960"/>
            <a:ext cx="210312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2000"/>
              <a:buFont typeface="Calibri"/>
              <a:buNone/>
            </a:pPr>
            <a:r>
              <a:rPr b="0" i="0" lang="en-US" sz="2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→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2"/>
          <p:cNvSpPr/>
          <p:nvPr/>
        </p:nvSpPr>
        <p:spPr>
          <a:xfrm>
            <a:off x="7187184" y="2103120"/>
            <a:ext cx="1965960" cy="2651760"/>
          </a:xfrm>
          <a:prstGeom prst="roundRect">
            <a:avLst>
              <a:gd fmla="val 3721" name="adj"/>
            </a:avLst>
          </a:prstGeom>
          <a:solidFill>
            <a:srgbClr val="F6F7F9"/>
          </a:solidFill>
          <a:ln cap="flat" cmpd="sng" w="12700">
            <a:solidFill>
              <a:srgbClr val="E2E5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2"/>
          <p:cNvSpPr/>
          <p:nvPr/>
        </p:nvSpPr>
        <p:spPr>
          <a:xfrm>
            <a:off x="7786116" y="2423160"/>
            <a:ext cx="768096" cy="768096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review_FFFFFF.png" id="52" name="Google Shape;52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32420" y="2569464"/>
            <a:ext cx="475488" cy="47548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"/>
          <p:cNvSpPr/>
          <p:nvPr/>
        </p:nvSpPr>
        <p:spPr>
          <a:xfrm>
            <a:off x="7278624" y="3383280"/>
            <a:ext cx="1783080" cy="1188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Review — don't rubber-stamp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2"/>
          <p:cNvSpPr/>
          <p:nvPr/>
        </p:nvSpPr>
        <p:spPr>
          <a:xfrm>
            <a:off x="9171432" y="3108960"/>
            <a:ext cx="210312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2000"/>
              <a:buFont typeface="Calibri"/>
              <a:buNone/>
            </a:pPr>
            <a:r>
              <a:rPr b="0" i="0" lang="en-US" sz="2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→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2"/>
          <p:cNvSpPr/>
          <p:nvPr/>
        </p:nvSpPr>
        <p:spPr>
          <a:xfrm>
            <a:off x="9400032" y="2103120"/>
            <a:ext cx="1965960" cy="2651760"/>
          </a:xfrm>
          <a:prstGeom prst="roundRect">
            <a:avLst>
              <a:gd fmla="val 3721" name="adj"/>
            </a:avLst>
          </a:prstGeom>
          <a:solidFill>
            <a:srgbClr val="F6F7F9"/>
          </a:solidFill>
          <a:ln cap="flat" cmpd="sng" w="12700">
            <a:solidFill>
              <a:srgbClr val="E2E5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2"/>
          <p:cNvSpPr/>
          <p:nvPr/>
        </p:nvSpPr>
        <p:spPr>
          <a:xfrm>
            <a:off x="9998964" y="2423160"/>
            <a:ext cx="768096" cy="768096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loop_FFFFFF.png" id="57" name="Google Shape;57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145268" y="2569464"/>
            <a:ext cx="475488" cy="475488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2"/>
          <p:cNvSpPr/>
          <p:nvPr/>
        </p:nvSpPr>
        <p:spPr>
          <a:xfrm>
            <a:off x="9491472" y="3383280"/>
            <a:ext cx="1783080" cy="1188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300"/>
              <a:buFont typeface="Calibri"/>
              <a:buNone/>
            </a:pPr>
            <a:r>
              <a:rPr b="1" i="0" lang="en-US" sz="13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Iterate, iterate, iterate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3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3"/>
          <p:cNvSpPr/>
          <p:nvPr/>
        </p:nvSpPr>
        <p:spPr>
          <a:xfrm>
            <a:off x="1188720" y="411480"/>
            <a:ext cx="9601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2500"/>
              <a:buFont typeface="Bookman Old Style"/>
              <a:buNone/>
            </a:pPr>
            <a:r>
              <a:rPr b="1" i="0" lang="en-US" sz="2500" u="none" cap="none" strike="noStrike">
                <a:solidFill>
                  <a:srgbClr val="1F2328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Start From a Current, Working Codebase</a:t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548640" y="1143000"/>
            <a:ext cx="1069848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An agent is a collaborator, not an origin point. Give it real, current code to read before you ask it to write any.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"/>
          <p:cNvSpPr/>
          <p:nvPr/>
        </p:nvSpPr>
        <p:spPr>
          <a:xfrm>
            <a:off x="548640" y="1828800"/>
            <a:ext cx="6675120" cy="3566160"/>
          </a:xfrm>
          <a:prstGeom prst="roundRect">
            <a:avLst>
              <a:gd fmla="val 1538" name="adj"/>
            </a:avLst>
          </a:prstGeom>
          <a:solidFill>
            <a:srgbClr val="F6F7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3"/>
          <p:cNvSpPr/>
          <p:nvPr/>
        </p:nvSpPr>
        <p:spPr>
          <a:xfrm>
            <a:off x="868680" y="2057400"/>
            <a:ext cx="612648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41300" lvl="0" marL="20320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950"/>
              <a:buFont typeface="Calibri"/>
              <a:buChar char="•"/>
            </a:pPr>
            <a:r>
              <a:rPr b="0" i="0" lang="en-US" sz="19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Pull the actual repo your students will extend — not a tutorial stub.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41300" lvl="0" marL="203200" marR="0" rtl="0" algn="l">
              <a:spcBef>
                <a:spcPts val="1200"/>
              </a:spcBef>
              <a:spcAft>
                <a:spcPts val="0"/>
              </a:spcAft>
              <a:buClr>
                <a:srgbClr val="1F2328"/>
              </a:buClr>
              <a:buSzPts val="1950"/>
              <a:buFont typeface="Calibri"/>
              <a:buChar char="•"/>
            </a:pPr>
            <a:r>
              <a:rPr b="0" i="0" lang="en-US" sz="19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Confirm it still builds and runs before the agent ever sees it.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41300" lvl="0" marL="203200" marR="0" rtl="0" algn="l">
              <a:spcBef>
                <a:spcPts val="1200"/>
              </a:spcBef>
              <a:spcAft>
                <a:spcPts val="0"/>
              </a:spcAft>
              <a:buClr>
                <a:srgbClr val="1F2328"/>
              </a:buClr>
              <a:buSzPts val="1950"/>
              <a:buFont typeface="Calibri"/>
              <a:buChar char="•"/>
            </a:pPr>
            <a:r>
              <a:rPr b="0" i="0" lang="en-US" sz="19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Check the library version and hardware target match what's on the bench today.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41300" lvl="0" marL="203200" marR="0" rtl="0" algn="l">
              <a:spcBef>
                <a:spcPts val="1200"/>
              </a:spcBef>
              <a:spcAft>
                <a:spcPts val="0"/>
              </a:spcAft>
              <a:buClr>
                <a:srgbClr val="1F2328"/>
              </a:buClr>
              <a:buSzPts val="1950"/>
              <a:buFont typeface="Calibri"/>
              <a:buChar char="•"/>
            </a:pPr>
            <a:r>
              <a:rPr b="0" i="0" lang="en-US" sz="19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Let the agent read the existing style first: naming, structure, comment conventions.</a:t>
            </a:r>
            <a:endParaRPr b="0" i="0" sz="1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3"/>
          <p:cNvSpPr/>
          <p:nvPr/>
        </p:nvSpPr>
        <p:spPr>
          <a:xfrm>
            <a:off x="7452360" y="1828800"/>
            <a:ext cx="4206240" cy="3566160"/>
          </a:xfrm>
          <a:prstGeom prst="roundRect">
            <a:avLst>
              <a:gd fmla="val 1538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warn_FFB400.png" id="72" name="Google Shape;7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72400" y="2103120"/>
            <a:ext cx="548640" cy="54864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3"/>
          <p:cNvSpPr/>
          <p:nvPr/>
        </p:nvSpPr>
        <p:spPr>
          <a:xfrm>
            <a:off x="8458200" y="2148840"/>
            <a:ext cx="306324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400"/>
              <a:buFont typeface="Calibri"/>
              <a:buNone/>
            </a:pPr>
            <a:r>
              <a:rPr b="1" i="0" lang="en-US" sz="14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Why “current” matters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3"/>
          <p:cNvSpPr/>
          <p:nvPr/>
        </p:nvSpPr>
        <p:spPr>
          <a:xfrm>
            <a:off x="7772400" y="2788920"/>
            <a:ext cx="3657600" cy="2377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8DCE6"/>
              </a:buClr>
              <a:buSzPts val="1300"/>
              <a:buFont typeface="Calibri"/>
              <a:buNone/>
            </a:pPr>
            <a:r>
              <a:rPr b="0" i="0" lang="en-US" sz="1300" u="none" cap="none" strike="noStrike">
                <a:solidFill>
                  <a:srgbClr val="D8DCE6"/>
                </a:solidFill>
                <a:latin typeface="Calibri"/>
                <a:ea typeface="Calibri"/>
                <a:cs typeface="Calibri"/>
                <a:sym typeface="Calibri"/>
              </a:rPr>
              <a:t>A stale codebase teaches the agent stale habits. It will confidently extend patterns your library already moved past.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B400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/>
          <p:nvPr/>
        </p:nvSpPr>
        <p:spPr>
          <a:xfrm>
            <a:off x="457200" y="457200"/>
            <a:ext cx="11274552" cy="5943600"/>
          </a:xfrm>
          <a:prstGeom prst="roundRect">
            <a:avLst>
              <a:gd fmla="val 1231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4"/>
          <p:cNvSpPr/>
          <p:nvPr/>
        </p:nvSpPr>
        <p:spPr>
          <a:xfrm>
            <a:off x="868680" y="868680"/>
            <a:ext cx="822960" cy="822960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play_232946.png" id="83" name="Google Shape;8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8992" y="1078992"/>
            <a:ext cx="402336" cy="402336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4"/>
          <p:cNvSpPr/>
          <p:nvPr/>
        </p:nvSpPr>
        <p:spPr>
          <a:xfrm>
            <a:off x="1874520" y="9144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LIVE DEMO — PAUSE HERE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4"/>
          <p:cNvSpPr/>
          <p:nvPr/>
        </p:nvSpPr>
        <p:spPr>
          <a:xfrm>
            <a:off x="1874520" y="1371600"/>
            <a:ext cx="8961120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Bookman Old Style"/>
              <a:buNone/>
            </a:pPr>
            <a:r>
              <a:rPr b="1" i="0" lang="en-US" sz="27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Opening the Repo Together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4"/>
          <p:cNvSpPr/>
          <p:nvPr/>
        </p:nvSpPr>
        <p:spPr>
          <a:xfrm>
            <a:off x="868675" y="2563803"/>
            <a:ext cx="9692700" cy="34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228600" marR="0" rtl="0" algn="l">
              <a:spcBef>
                <a:spcPts val="1200"/>
              </a:spcBef>
              <a:spcAft>
                <a:spcPts val="0"/>
              </a:spcAft>
              <a:buClr>
                <a:srgbClr val="D8DCE6"/>
              </a:buClr>
              <a:buSzPts val="3050"/>
              <a:buFont typeface="Calibri"/>
              <a:buChar char="•"/>
            </a:pPr>
            <a:r>
              <a:rPr b="0" i="0" lang="en-US" sz="3050" u="none" cap="none" strike="noStrike">
                <a:solidFill>
                  <a:srgbClr val="D8DCE6"/>
                </a:solidFill>
                <a:latin typeface="Calibri"/>
                <a:ea typeface="Calibri"/>
                <a:cs typeface="Calibri"/>
                <a:sym typeface="Calibri"/>
              </a:rPr>
              <a:t>Ask the agent for a plain-language summary of what the codebase already does.</a:t>
            </a:r>
            <a:endParaRPr b="0" i="0" sz="3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228600" marR="0" rtl="0" algn="l">
              <a:spcBef>
                <a:spcPts val="1200"/>
              </a:spcBef>
              <a:spcAft>
                <a:spcPts val="0"/>
              </a:spcAft>
              <a:buClr>
                <a:srgbClr val="D8DCE6"/>
              </a:buClr>
              <a:buSzPts val="3050"/>
              <a:buFont typeface="Calibri"/>
              <a:buChar char="•"/>
            </a:pPr>
            <a:r>
              <a:rPr b="0" i="0" lang="en-US" sz="3050" u="none" cap="none" strike="noStrike">
                <a:solidFill>
                  <a:srgbClr val="D8DCE6"/>
                </a:solidFill>
                <a:latin typeface="Calibri"/>
                <a:ea typeface="Calibri"/>
                <a:cs typeface="Calibri"/>
                <a:sym typeface="Calibri"/>
              </a:rPr>
              <a:t>Compare its summary against what you know is true — first gut check on accuracy.</a:t>
            </a:r>
            <a:endParaRPr b="0" i="0" sz="3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4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5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5"/>
          <p:cNvSpPr/>
          <p:nvPr/>
        </p:nvSpPr>
        <p:spPr>
          <a:xfrm>
            <a:off x="1188720" y="411480"/>
            <a:ext cx="94183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2500"/>
              <a:buFont typeface="Bookman Old Style"/>
              <a:buNone/>
            </a:pPr>
            <a:r>
              <a:rPr b="1" i="0" lang="en-US" sz="2500" u="none" cap="none" strike="noStrike">
                <a:solidFill>
                  <a:srgbClr val="1F2328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Scope It: Define Your 6 Commands</a:t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5"/>
          <p:cNvSpPr/>
          <p:nvPr/>
        </p:nvSpPr>
        <p:spPr>
          <a:xfrm>
            <a:off x="548640" y="1143000"/>
            <a:ext cx="1069848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Before any prompt goes out, decide the small, named set of functions your library actually needs — not an open-ended wish list.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5"/>
          <p:cNvSpPr/>
          <p:nvPr/>
        </p:nvSpPr>
        <p:spPr>
          <a:xfrm>
            <a:off x="548640" y="1965960"/>
            <a:ext cx="3337560" cy="1417320"/>
          </a:xfrm>
          <a:prstGeom prst="roundRect">
            <a:avLst>
              <a:gd fmla="val 3871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5"/>
          <p:cNvSpPr/>
          <p:nvPr/>
        </p:nvSpPr>
        <p:spPr>
          <a:xfrm>
            <a:off x="731520" y="2075688"/>
            <a:ext cx="457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5"/>
          <p:cNvSpPr/>
          <p:nvPr/>
        </p:nvSpPr>
        <p:spPr>
          <a:xfrm>
            <a:off x="731520" y="2468880"/>
            <a:ext cx="29718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urier New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Drive(distance)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5"/>
          <p:cNvSpPr/>
          <p:nvPr/>
        </p:nvSpPr>
        <p:spPr>
          <a:xfrm>
            <a:off x="4114800" y="1965960"/>
            <a:ext cx="3337560" cy="1417320"/>
          </a:xfrm>
          <a:prstGeom prst="roundRect">
            <a:avLst>
              <a:gd fmla="val 3871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5"/>
          <p:cNvSpPr/>
          <p:nvPr/>
        </p:nvSpPr>
        <p:spPr>
          <a:xfrm>
            <a:off x="4297680" y="2075688"/>
            <a:ext cx="457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5"/>
          <p:cNvSpPr/>
          <p:nvPr/>
        </p:nvSpPr>
        <p:spPr>
          <a:xfrm>
            <a:off x="4297680" y="2468880"/>
            <a:ext cx="29718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urier New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Turn(angle, dir)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5"/>
          <p:cNvSpPr/>
          <p:nvPr/>
        </p:nvSpPr>
        <p:spPr>
          <a:xfrm>
            <a:off x="7680960" y="1965960"/>
            <a:ext cx="3337560" cy="1417320"/>
          </a:xfrm>
          <a:prstGeom prst="roundRect">
            <a:avLst>
              <a:gd fmla="val 3871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5"/>
          <p:cNvSpPr/>
          <p:nvPr/>
        </p:nvSpPr>
        <p:spPr>
          <a:xfrm>
            <a:off x="7863840" y="2075688"/>
            <a:ext cx="457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5"/>
          <p:cNvSpPr/>
          <p:nvPr/>
        </p:nvSpPr>
        <p:spPr>
          <a:xfrm>
            <a:off x="7863840" y="2468880"/>
            <a:ext cx="29718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urier New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SquareUp()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5"/>
          <p:cNvSpPr/>
          <p:nvPr/>
        </p:nvSpPr>
        <p:spPr>
          <a:xfrm>
            <a:off x="548640" y="3657600"/>
            <a:ext cx="3337560" cy="1417320"/>
          </a:xfrm>
          <a:prstGeom prst="roundRect">
            <a:avLst>
              <a:gd fmla="val 3871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5"/>
          <p:cNvSpPr/>
          <p:nvPr/>
        </p:nvSpPr>
        <p:spPr>
          <a:xfrm>
            <a:off x="731520" y="3767328"/>
            <a:ext cx="457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5"/>
          <p:cNvSpPr/>
          <p:nvPr/>
        </p:nvSpPr>
        <p:spPr>
          <a:xfrm>
            <a:off x="731520" y="4160520"/>
            <a:ext cx="29718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urier New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Stop()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5"/>
          <p:cNvSpPr/>
          <p:nvPr/>
        </p:nvSpPr>
        <p:spPr>
          <a:xfrm>
            <a:off x="4114800" y="3657600"/>
            <a:ext cx="3337560" cy="1417320"/>
          </a:xfrm>
          <a:prstGeom prst="roundRect">
            <a:avLst>
              <a:gd fmla="val 3871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5"/>
          <p:cNvSpPr/>
          <p:nvPr/>
        </p:nvSpPr>
        <p:spPr>
          <a:xfrm>
            <a:off x="4297680" y="3767328"/>
            <a:ext cx="457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5"/>
          <p:cNvSpPr/>
          <p:nvPr/>
        </p:nvSpPr>
        <p:spPr>
          <a:xfrm>
            <a:off x="4297680" y="4160520"/>
            <a:ext cx="29718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Line_follow</a:t>
            </a:r>
            <a:r>
              <a:rPr b="1" i="0" lang="en-US" sz="1600" u="none" cap="none" strike="noStrike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(port)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5"/>
          <p:cNvSpPr/>
          <p:nvPr/>
        </p:nvSpPr>
        <p:spPr>
          <a:xfrm>
            <a:off x="7680960" y="3657600"/>
            <a:ext cx="3337560" cy="1417320"/>
          </a:xfrm>
          <a:prstGeom prst="roundRect">
            <a:avLst>
              <a:gd fmla="val 3871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"/>
          <p:cNvSpPr/>
          <p:nvPr/>
        </p:nvSpPr>
        <p:spPr>
          <a:xfrm>
            <a:off x="7863840" y="3767328"/>
            <a:ext cx="457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5"/>
          <p:cNvSpPr/>
          <p:nvPr/>
        </p:nvSpPr>
        <p:spPr>
          <a:xfrm>
            <a:off x="7863840" y="4160520"/>
            <a:ext cx="29718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POST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5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B400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"/>
          <p:cNvSpPr/>
          <p:nvPr/>
        </p:nvSpPr>
        <p:spPr>
          <a:xfrm>
            <a:off x="457200" y="457200"/>
            <a:ext cx="11274552" cy="5943600"/>
          </a:xfrm>
          <a:prstGeom prst="roundRect">
            <a:avLst>
              <a:gd fmla="val 1231" name="adj"/>
            </a:avLst>
          </a:prstGeom>
          <a:solidFill>
            <a:srgbClr val="2329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"/>
          <p:cNvSpPr/>
          <p:nvPr/>
        </p:nvSpPr>
        <p:spPr>
          <a:xfrm>
            <a:off x="868680" y="868680"/>
            <a:ext cx="822960" cy="822960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play_232946.png" id="123" name="Google Shape;12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8992" y="1078992"/>
            <a:ext cx="402336" cy="402336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6"/>
          <p:cNvSpPr/>
          <p:nvPr/>
        </p:nvSpPr>
        <p:spPr>
          <a:xfrm>
            <a:off x="1874520" y="9144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B400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B400"/>
                </a:solidFill>
                <a:latin typeface="Calibri"/>
                <a:ea typeface="Calibri"/>
                <a:cs typeface="Calibri"/>
                <a:sym typeface="Calibri"/>
              </a:rPr>
              <a:t>LIVE DEMO — PAUSE HERE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1874520" y="1371600"/>
            <a:ext cx="8961120" cy="82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Bookman Old Style"/>
              <a:buNone/>
            </a:pPr>
            <a:r>
              <a:rPr b="1" i="0" lang="en-US" sz="35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Drafting the Commands Live</a:t>
            </a:r>
            <a:endParaRPr b="0" i="0" sz="3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868675" y="2325675"/>
            <a:ext cx="10473900" cy="3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23850" lvl="0" marL="228600" marR="0" rtl="0" algn="l">
              <a:spcBef>
                <a:spcPts val="0"/>
              </a:spcBef>
              <a:spcAft>
                <a:spcPts val="0"/>
              </a:spcAft>
              <a:buClr>
                <a:srgbClr val="D8DCE6"/>
              </a:buClr>
              <a:buSzPts val="2950"/>
              <a:buFont typeface="Calibri"/>
              <a:buChar char="•"/>
            </a:pPr>
            <a:r>
              <a:rPr b="0" i="0" lang="en-US" sz="2950" u="none" cap="none" strike="noStrike">
                <a:solidFill>
                  <a:srgbClr val="D8DCE6"/>
                </a:solidFill>
                <a:latin typeface="Calibri"/>
                <a:ea typeface="Calibri"/>
                <a:cs typeface="Calibri"/>
                <a:sym typeface="Calibri"/>
              </a:rPr>
              <a:t>Hand the agent your list of 6 commands and the existing repo context — nothing more.</a:t>
            </a:r>
            <a:endParaRPr b="0" i="0" sz="2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228600" marR="0" rtl="0" algn="l">
              <a:spcBef>
                <a:spcPts val="1200"/>
              </a:spcBef>
              <a:spcAft>
                <a:spcPts val="0"/>
              </a:spcAft>
              <a:buClr>
                <a:srgbClr val="D8DCE6"/>
              </a:buClr>
              <a:buSzPts val="2950"/>
              <a:buFont typeface="Calibri"/>
              <a:buChar char="•"/>
            </a:pPr>
            <a:r>
              <a:rPr b="0" i="0" lang="en-US" sz="2950" u="none" cap="none" strike="noStrike">
                <a:solidFill>
                  <a:srgbClr val="D8DCE6"/>
                </a:solidFill>
                <a:latin typeface="Calibri"/>
                <a:ea typeface="Calibri"/>
                <a:cs typeface="Calibri"/>
                <a:sym typeface="Calibri"/>
              </a:rPr>
              <a:t>Ask it to draft one function at a time, not the whole library in one shot.</a:t>
            </a:r>
            <a:endParaRPr b="0" i="0" sz="2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228600" marR="0" rtl="0" algn="l">
              <a:spcBef>
                <a:spcPts val="1200"/>
              </a:spcBef>
              <a:spcAft>
                <a:spcPts val="0"/>
              </a:spcAft>
              <a:buClr>
                <a:srgbClr val="D8DCE6"/>
              </a:buClr>
              <a:buSzPts val="2950"/>
              <a:buFont typeface="Calibri"/>
              <a:buChar char="•"/>
            </a:pPr>
            <a:r>
              <a:rPr b="0" i="0" lang="en-US" sz="2950" u="none" cap="none" strike="noStrike">
                <a:solidFill>
                  <a:srgbClr val="D8DCE6"/>
                </a:solidFill>
                <a:latin typeface="Calibri"/>
                <a:ea typeface="Calibri"/>
                <a:cs typeface="Calibri"/>
                <a:sym typeface="Calibri"/>
              </a:rPr>
              <a:t>Read the first draft out loud before accepting anything into the codebase.</a:t>
            </a:r>
            <a:endParaRPr b="0" i="0" sz="29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32946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7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7"/>
          <p:cNvSpPr/>
          <p:nvPr/>
        </p:nvSpPr>
        <p:spPr>
          <a:xfrm>
            <a:off x="1188720" y="384048"/>
            <a:ext cx="9875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Bookman Old Style"/>
              <a:buNone/>
            </a:pPr>
            <a:r>
              <a:rPr b="1" i="0" lang="en-US" sz="25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Test. Test Again. Then Test Some More.</a:t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7"/>
          <p:cNvSpPr/>
          <p:nvPr/>
        </p:nvSpPr>
        <p:spPr>
          <a:xfrm>
            <a:off x="548640" y="1188720"/>
            <a:ext cx="1069848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9CFD6"/>
              </a:buClr>
              <a:buSzPts val="1400"/>
              <a:buFont typeface="Calibri"/>
              <a:buNone/>
            </a:pPr>
            <a:r>
              <a:rPr b="1" i="0" lang="en-US" sz="1900" u="none" cap="none" strike="noStrike">
                <a:solidFill>
                  <a:srgbClr val="C9CFD6"/>
                </a:solidFill>
                <a:latin typeface="Calibri"/>
                <a:ea typeface="Calibri"/>
                <a:cs typeface="Calibri"/>
                <a:sym typeface="Calibri"/>
              </a:rPr>
              <a:t>Agent-written code compiles far more often than it behaves correctly. Compiling is not testing.</a:t>
            </a:r>
            <a:endParaRPr b="1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/home/claude/pptx_build/icons/vial_FFB400.png" id="137" name="Google Shape;13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" y="2039112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7"/>
          <p:cNvSpPr/>
          <p:nvPr/>
        </p:nvSpPr>
        <p:spPr>
          <a:xfrm>
            <a:off x="1280160" y="1965960"/>
            <a:ext cx="420624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Unit test each command alone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7"/>
          <p:cNvSpPr/>
          <p:nvPr/>
        </p:nvSpPr>
        <p:spPr>
          <a:xfrm>
            <a:off x="5623560" y="1965960"/>
            <a:ext cx="562356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CBD1"/>
              </a:buClr>
              <a:buSzPts val="1300"/>
              <a:buFont typeface="Calibri"/>
              <a:buNone/>
            </a:pPr>
            <a:r>
              <a:rPr b="0" i="0" lang="en-US" sz="1300" u="none" cap="none" strike="noStrike">
                <a:solidFill>
                  <a:srgbClr val="C4CBD1"/>
                </a:solidFill>
                <a:latin typeface="Calibri"/>
                <a:ea typeface="Calibri"/>
                <a:cs typeface="Calibri"/>
                <a:sym typeface="Calibri"/>
              </a:rPr>
              <a:t>Does Drive(6) actually move six inches, on this robot, today?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0" name="Google Shape;140;p7"/>
          <p:cNvCxnSpPr/>
          <p:nvPr/>
        </p:nvCxnSpPr>
        <p:spPr>
          <a:xfrm>
            <a:off x="548640" y="2880360"/>
            <a:ext cx="10698480" cy="0"/>
          </a:xfrm>
          <a:prstGeom prst="straightConnector1">
            <a:avLst/>
          </a:prstGeom>
          <a:noFill/>
          <a:ln cap="flat" cmpd="sng" w="12700">
            <a:solidFill>
              <a:srgbClr val="3A4066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/home/claude/pptx_build/icons/vial_FFB400.png" id="141" name="Google Shape;14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" y="3090672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7"/>
          <p:cNvSpPr/>
          <p:nvPr/>
        </p:nvSpPr>
        <p:spPr>
          <a:xfrm>
            <a:off x="1280160" y="3017520"/>
            <a:ext cx="420624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Test the edge cases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7"/>
          <p:cNvSpPr/>
          <p:nvPr/>
        </p:nvSpPr>
        <p:spPr>
          <a:xfrm>
            <a:off x="5623560" y="3017520"/>
            <a:ext cx="562356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CBD1"/>
              </a:buClr>
              <a:buSzPts val="1300"/>
              <a:buFont typeface="Calibri"/>
              <a:buNone/>
            </a:pPr>
            <a:r>
              <a:rPr b="0" i="0" lang="en-US" sz="1300" u="none" cap="none" strike="noStrike">
                <a:solidFill>
                  <a:srgbClr val="C4CBD1"/>
                </a:solidFill>
                <a:latin typeface="Calibri"/>
                <a:ea typeface="Calibri"/>
                <a:cs typeface="Calibri"/>
                <a:sym typeface="Calibri"/>
              </a:rPr>
              <a:t>Zero, negative, and max values — the agent rarely tries these unprompted.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4" name="Google Shape;144;p7"/>
          <p:cNvCxnSpPr/>
          <p:nvPr/>
        </p:nvCxnSpPr>
        <p:spPr>
          <a:xfrm>
            <a:off x="548640" y="3931920"/>
            <a:ext cx="10698480" cy="0"/>
          </a:xfrm>
          <a:prstGeom prst="straightConnector1">
            <a:avLst/>
          </a:prstGeom>
          <a:noFill/>
          <a:ln cap="flat" cmpd="sng" w="12700">
            <a:solidFill>
              <a:srgbClr val="3A4066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/home/claude/pptx_build/icons/vial_FFB400.png" id="145" name="Google Shape;14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" y="4142232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7"/>
          <p:cNvSpPr/>
          <p:nvPr/>
        </p:nvSpPr>
        <p:spPr>
          <a:xfrm>
            <a:off x="1280160" y="4069080"/>
            <a:ext cx="420624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Test on real hardware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7"/>
          <p:cNvSpPr/>
          <p:nvPr/>
        </p:nvSpPr>
        <p:spPr>
          <a:xfrm>
            <a:off x="5623560" y="4069080"/>
            <a:ext cx="562356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CBD1"/>
              </a:buClr>
              <a:buSzPts val="1300"/>
              <a:buFont typeface="Calibri"/>
              <a:buNone/>
            </a:pPr>
            <a:r>
              <a:rPr b="0" i="0" lang="en-US" sz="1300" u="none" cap="none" strike="noStrike">
                <a:solidFill>
                  <a:srgbClr val="C4CBD1"/>
                </a:solidFill>
                <a:latin typeface="Calibri"/>
                <a:ea typeface="Calibri"/>
                <a:cs typeface="Calibri"/>
                <a:sym typeface="Calibri"/>
              </a:rPr>
              <a:t>Simulated success and bench success are two different claims.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8" name="Google Shape;148;p7"/>
          <p:cNvCxnSpPr/>
          <p:nvPr/>
        </p:nvCxnSpPr>
        <p:spPr>
          <a:xfrm>
            <a:off x="548640" y="4983480"/>
            <a:ext cx="10698480" cy="0"/>
          </a:xfrm>
          <a:prstGeom prst="straightConnector1">
            <a:avLst/>
          </a:prstGeom>
          <a:noFill/>
          <a:ln cap="flat" cmpd="sng" w="12700">
            <a:solidFill>
              <a:srgbClr val="3A4066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/home/claude/pptx_build/icons/vial_FFB400.png" id="149" name="Google Shape;14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" y="5193792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7"/>
          <p:cNvSpPr/>
          <p:nvPr/>
        </p:nvSpPr>
        <p:spPr>
          <a:xfrm>
            <a:off x="1280160" y="5120640"/>
            <a:ext cx="420624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Retest after every accepted change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7"/>
          <p:cNvSpPr/>
          <p:nvPr/>
        </p:nvSpPr>
        <p:spPr>
          <a:xfrm>
            <a:off x="5623560" y="5120640"/>
            <a:ext cx="5623560" cy="822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CBD1"/>
              </a:buClr>
              <a:buSzPts val="1300"/>
              <a:buFont typeface="Calibri"/>
              <a:buNone/>
            </a:pPr>
            <a:r>
              <a:rPr b="0" i="0" lang="en-US" sz="1300" u="none" cap="none" strike="noStrike">
                <a:solidFill>
                  <a:srgbClr val="C4CBD1"/>
                </a:solidFill>
                <a:latin typeface="Calibri"/>
                <a:ea typeface="Calibri"/>
                <a:cs typeface="Calibri"/>
                <a:sym typeface="Calibri"/>
              </a:rPr>
              <a:t>One passing run is a data point, not a verdict.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7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8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8"/>
          <p:cNvSpPr/>
          <p:nvPr/>
        </p:nvSpPr>
        <p:spPr>
          <a:xfrm>
            <a:off x="1188720" y="411480"/>
            <a:ext cx="978408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2400"/>
              <a:buFont typeface="Bookman Old Style"/>
              <a:buNone/>
            </a:pPr>
            <a:r>
              <a:rPr b="1" i="0" lang="en-US" sz="2400" u="none" cap="none" strike="noStrike">
                <a:solidFill>
                  <a:srgbClr val="1F2328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Perfect-Looking Isn't the Same as Correct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8"/>
          <p:cNvSpPr/>
          <p:nvPr/>
        </p:nvSpPr>
        <p:spPr>
          <a:xfrm>
            <a:off x="548640" y="1417320"/>
            <a:ext cx="5212080" cy="4023360"/>
          </a:xfrm>
          <a:prstGeom prst="roundRect">
            <a:avLst>
              <a:gd fmla="val 1364" name="adj"/>
            </a:avLst>
          </a:prstGeom>
          <a:solidFill>
            <a:srgbClr val="F6F7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warn_232946.png" id="162" name="Google Shape;16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8680" y="1691640"/>
            <a:ext cx="548640" cy="54864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8"/>
          <p:cNvSpPr/>
          <p:nvPr/>
        </p:nvSpPr>
        <p:spPr>
          <a:xfrm>
            <a:off x="1600200" y="1828800"/>
            <a:ext cx="39319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The trap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8"/>
          <p:cNvSpPr/>
          <p:nvPr/>
        </p:nvSpPr>
        <p:spPr>
          <a:xfrm>
            <a:off x="868680" y="2423160"/>
            <a:ext cx="4572000" cy="2834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200" lvl="0" marL="20320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Clean formatting reads as confidence — it isn't evidence.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03200" lvl="0" marL="203200" marR="0" rtl="0" algn="l">
              <a:spcBef>
                <a:spcPts val="1000"/>
              </a:spcBef>
              <a:spcAft>
                <a:spcPts val="0"/>
              </a:spcAft>
              <a:buClr>
                <a:srgbClr val="1F2328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Confident comments can describe behavior the code doesn't actually have.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03200" lvl="0" marL="203200" marR="0" rtl="0" algn="l">
              <a:spcBef>
                <a:spcPts val="1000"/>
              </a:spcBef>
              <a:spcAft>
                <a:spcPts val="0"/>
              </a:spcAft>
              <a:buClr>
                <a:srgbClr val="1F2328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A plausible fix for the wrong problem still looks like a fix.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8"/>
          <p:cNvSpPr/>
          <p:nvPr/>
        </p:nvSpPr>
        <p:spPr>
          <a:xfrm>
            <a:off x="5989320" y="1417320"/>
            <a:ext cx="5349240" cy="4023360"/>
          </a:xfrm>
          <a:prstGeom prst="roundRect">
            <a:avLst>
              <a:gd fmla="val 1364" name="adj"/>
            </a:avLst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review_FFFFFF.png" id="166" name="Google Shape;16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09360" y="1691640"/>
            <a:ext cx="548640" cy="54864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8"/>
          <p:cNvSpPr/>
          <p:nvPr/>
        </p:nvSpPr>
        <p:spPr>
          <a:xfrm>
            <a:off x="7040880" y="1828800"/>
            <a:ext cx="411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Calibri"/>
              <a:buNone/>
            </a:pPr>
            <a:r>
              <a:rPr b="1" i="0" lang="en-US" sz="1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The habit to build instead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8"/>
          <p:cNvSpPr/>
          <p:nvPr/>
        </p:nvSpPr>
        <p:spPr>
          <a:xfrm>
            <a:off x="6309360" y="2423160"/>
            <a:ext cx="4800600" cy="2834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200" lvl="0" marL="203200" marR="0" rtl="0" algn="l">
              <a:spcBef>
                <a:spcPts val="0"/>
              </a:spcBef>
              <a:spcAft>
                <a:spcPts val="0"/>
              </a:spcAft>
              <a:buClr>
                <a:srgbClr val="EAF3FA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EAF3FA"/>
                </a:solidFill>
                <a:latin typeface="Calibri"/>
                <a:ea typeface="Calibri"/>
                <a:cs typeface="Calibri"/>
                <a:sym typeface="Calibri"/>
              </a:rPr>
              <a:t>Read every line an agent hands you, the same as a teammate's pull request.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03200" lvl="0" marL="203200" marR="0" rtl="0" algn="l">
              <a:spcBef>
                <a:spcPts val="1000"/>
              </a:spcBef>
              <a:spcAft>
                <a:spcPts val="0"/>
              </a:spcAft>
              <a:buClr>
                <a:srgbClr val="EAF3FA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EAF3FA"/>
                </a:solidFill>
                <a:latin typeface="Calibri"/>
                <a:ea typeface="Calibri"/>
                <a:cs typeface="Calibri"/>
                <a:sym typeface="Calibri"/>
              </a:rPr>
              <a:t>Ask the agent to explain its own reasoning — then check that against the test results.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03200" lvl="0" marL="203200" marR="0" rtl="0" algn="l">
              <a:spcBef>
                <a:spcPts val="1000"/>
              </a:spcBef>
              <a:spcAft>
                <a:spcPts val="0"/>
              </a:spcAft>
              <a:buClr>
                <a:srgbClr val="EAF3FA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EAF3FA"/>
                </a:solidFill>
                <a:latin typeface="Calibri"/>
                <a:ea typeface="Calibri"/>
                <a:cs typeface="Calibri"/>
                <a:sym typeface="Calibri"/>
              </a:rPr>
              <a:t>Treat a passing test as one witness, not a verdict; keep looking for what it missed.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8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9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9"/>
          <p:cNvSpPr/>
          <p:nvPr/>
        </p:nvSpPr>
        <p:spPr>
          <a:xfrm>
            <a:off x="1188720" y="411480"/>
            <a:ext cx="86868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2600"/>
              <a:buFont typeface="Bookman Old Style"/>
              <a:buNone/>
            </a:pPr>
            <a:r>
              <a:rPr b="1" i="0" lang="en-US" sz="2600" u="none" cap="none" strike="noStrike">
                <a:solidFill>
                  <a:srgbClr val="1F2328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Iterate, Iterate, Iterate</a:t>
            </a:r>
            <a:endParaRPr b="0" i="0" sz="2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9"/>
          <p:cNvSpPr/>
          <p:nvPr/>
        </p:nvSpPr>
        <p:spPr>
          <a:xfrm>
            <a:off x="548640" y="1143000"/>
            <a:ext cx="106984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Every failed test is a new, narrower prompt — not a reason to start over.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9"/>
          <p:cNvSpPr/>
          <p:nvPr/>
        </p:nvSpPr>
        <p:spPr>
          <a:xfrm>
            <a:off x="2724912" y="2002536"/>
            <a:ext cx="1133856" cy="658368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9"/>
          <p:cNvSpPr/>
          <p:nvPr/>
        </p:nvSpPr>
        <p:spPr>
          <a:xfrm>
            <a:off x="2724912" y="2002536"/>
            <a:ext cx="1133856" cy="658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50"/>
              <a:buFont typeface="Calibri"/>
              <a:buNone/>
            </a:pPr>
            <a:r>
              <a:rPr b="1" i="0" lang="en-US" sz="10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Run the test</a:t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9"/>
          <p:cNvSpPr/>
          <p:nvPr/>
        </p:nvSpPr>
        <p:spPr>
          <a:xfrm>
            <a:off x="4116346" y="3013472"/>
            <a:ext cx="1133856" cy="658368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9"/>
          <p:cNvSpPr/>
          <p:nvPr/>
        </p:nvSpPr>
        <p:spPr>
          <a:xfrm>
            <a:off x="4116346" y="3013472"/>
            <a:ext cx="1133856" cy="658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50"/>
              <a:buFont typeface="Calibri"/>
              <a:buNone/>
            </a:pPr>
            <a:r>
              <a:rPr b="1" i="0" lang="en-US" sz="10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Note the failure</a:t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9"/>
          <p:cNvSpPr/>
          <p:nvPr/>
        </p:nvSpPr>
        <p:spPr>
          <a:xfrm>
            <a:off x="3584865" y="4649200"/>
            <a:ext cx="1133856" cy="658368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9"/>
          <p:cNvSpPr/>
          <p:nvPr/>
        </p:nvSpPr>
        <p:spPr>
          <a:xfrm>
            <a:off x="3584865" y="4649200"/>
            <a:ext cx="1133856" cy="658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50"/>
              <a:buFont typeface="Calibri"/>
              <a:buNone/>
            </a:pPr>
            <a:r>
              <a:rPr b="1" i="0" lang="en-US" sz="10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Narrow the prompt</a:t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9"/>
          <p:cNvSpPr/>
          <p:nvPr/>
        </p:nvSpPr>
        <p:spPr>
          <a:xfrm>
            <a:off x="1864959" y="4649200"/>
            <a:ext cx="1133856" cy="658368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9"/>
          <p:cNvSpPr/>
          <p:nvPr/>
        </p:nvSpPr>
        <p:spPr>
          <a:xfrm>
            <a:off x="1864959" y="4649200"/>
            <a:ext cx="1133856" cy="658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50"/>
              <a:buFont typeface="Calibri"/>
              <a:buNone/>
            </a:pPr>
            <a:r>
              <a:rPr b="1" i="0" lang="en-US" sz="10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Re-generate</a:t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9"/>
          <p:cNvSpPr/>
          <p:nvPr/>
        </p:nvSpPr>
        <p:spPr>
          <a:xfrm>
            <a:off x="1333478" y="3013472"/>
            <a:ext cx="1133856" cy="658368"/>
          </a:xfrm>
          <a:prstGeom prst="ellipse">
            <a:avLst/>
          </a:prstGeom>
          <a:solidFill>
            <a:srgbClr val="3DA5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9"/>
          <p:cNvSpPr/>
          <p:nvPr/>
        </p:nvSpPr>
        <p:spPr>
          <a:xfrm>
            <a:off x="1333478" y="3013472"/>
            <a:ext cx="1133856" cy="658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50"/>
              <a:buFont typeface="Calibri"/>
              <a:buNone/>
            </a:pPr>
            <a:r>
              <a:rPr b="1" i="0" lang="en-US" sz="105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Re-test</a:t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9"/>
          <p:cNvSpPr/>
          <p:nvPr/>
        </p:nvSpPr>
        <p:spPr>
          <a:xfrm>
            <a:off x="2788920" y="3291840"/>
            <a:ext cx="1005840" cy="1005840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home/claude/pptx_build/icons/loop_232946.png" id="190" name="Google Shape;19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17520" y="3520440"/>
            <a:ext cx="548640" cy="54864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9"/>
          <p:cNvSpPr/>
          <p:nvPr/>
        </p:nvSpPr>
        <p:spPr>
          <a:xfrm>
            <a:off x="6392675" y="1508750"/>
            <a:ext cx="5127900" cy="4251900"/>
          </a:xfrm>
          <a:prstGeom prst="roundRect">
            <a:avLst>
              <a:gd fmla="val 1395" name="adj"/>
            </a:avLst>
          </a:prstGeom>
          <a:solidFill>
            <a:srgbClr val="F6F7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9"/>
          <p:cNvSpPr/>
          <p:nvPr/>
        </p:nvSpPr>
        <p:spPr>
          <a:xfrm>
            <a:off x="6723710" y="2002530"/>
            <a:ext cx="41148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1450"/>
              <a:buFont typeface="Calibri"/>
              <a:buNone/>
            </a:pPr>
            <a:r>
              <a:rPr b="1" i="0" lang="en-US" sz="24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Signs you're actually iterating</a:t>
            </a:r>
            <a:endParaRPr b="0" i="0" sz="2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9"/>
          <p:cNvSpPr/>
          <p:nvPr/>
        </p:nvSpPr>
        <p:spPr>
          <a:xfrm>
            <a:off x="6899235" y="2423150"/>
            <a:ext cx="4114800" cy="31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4000" lvl="0" marL="203200" marR="0" rtl="0" algn="l">
              <a:spcBef>
                <a:spcPts val="0"/>
              </a:spcBef>
              <a:spcAft>
                <a:spcPts val="0"/>
              </a:spcAft>
              <a:buClr>
                <a:srgbClr val="1F2328"/>
              </a:buClr>
              <a:buSzPts val="2050"/>
              <a:buFont typeface="Calibri"/>
              <a:buChar char="•"/>
            </a:pPr>
            <a:r>
              <a:rPr b="0" i="0" lang="en-US" sz="20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Each prompt references a specific failing test, not “make it better.”</a:t>
            </a:r>
            <a:endParaRPr b="0" i="0" sz="2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4000" lvl="0" marL="203200" marR="0" rtl="0" algn="l">
              <a:spcBef>
                <a:spcPts val="1100"/>
              </a:spcBef>
              <a:spcAft>
                <a:spcPts val="0"/>
              </a:spcAft>
              <a:buClr>
                <a:srgbClr val="1F2328"/>
              </a:buClr>
              <a:buSzPts val="2050"/>
              <a:buFont typeface="Calibri"/>
              <a:buChar char="•"/>
            </a:pPr>
            <a:r>
              <a:rPr b="0" i="0" lang="en-US" sz="20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The function gets simpler over rounds, not just longer.</a:t>
            </a:r>
            <a:endParaRPr b="0" i="0" sz="2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4000" lvl="0" marL="203200" marR="0" rtl="0" algn="l">
              <a:spcBef>
                <a:spcPts val="1100"/>
              </a:spcBef>
              <a:spcAft>
                <a:spcPts val="0"/>
              </a:spcAft>
              <a:buClr>
                <a:srgbClr val="1F2328"/>
              </a:buClr>
              <a:buSzPts val="2050"/>
              <a:buFont typeface="Calibri"/>
              <a:buChar char="•"/>
            </a:pPr>
            <a:r>
              <a:rPr b="0" i="0" lang="en-US" sz="20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Old bugs stay fixed while new prompts target new ones.</a:t>
            </a:r>
            <a:endParaRPr b="0" i="0" sz="2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4000" lvl="0" marL="203200" marR="0" rtl="0" algn="l">
              <a:spcBef>
                <a:spcPts val="1100"/>
              </a:spcBef>
              <a:spcAft>
                <a:spcPts val="0"/>
              </a:spcAft>
              <a:buClr>
                <a:srgbClr val="1F2328"/>
              </a:buClr>
              <a:buSzPts val="2050"/>
              <a:buFont typeface="Calibri"/>
              <a:buChar char="•"/>
            </a:pPr>
            <a:r>
              <a:rPr b="0" i="0" lang="en-US" sz="2050" u="none" cap="none" strike="noStrike">
                <a:solidFill>
                  <a:srgbClr val="1F2328"/>
                </a:solidFill>
                <a:latin typeface="Calibri"/>
                <a:ea typeface="Calibri"/>
                <a:cs typeface="Calibri"/>
                <a:sym typeface="Calibri"/>
              </a:rPr>
              <a:t>The library still matches the 6-command scope you started with.</a:t>
            </a:r>
            <a:endParaRPr b="0" i="0" sz="2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9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b="0" i="0" lang="en-US" sz="1000" u="none" cap="none" strike="noStrike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2026-07-15T22:00:18Z</dcterms:created>
  <dc:creator>PptxGenJS</dc:creator>
</cp:coreProperties>
</file>